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2" r:id="rId2"/>
    <p:sldId id="277" r:id="rId3"/>
    <p:sldId id="288" r:id="rId4"/>
    <p:sldId id="266" r:id="rId5"/>
    <p:sldId id="267" r:id="rId6"/>
    <p:sldId id="257" r:id="rId7"/>
    <p:sldId id="279" r:id="rId8"/>
    <p:sldId id="269" r:id="rId9"/>
    <p:sldId id="275" r:id="rId10"/>
    <p:sldId id="287" r:id="rId11"/>
    <p:sldId id="270" r:id="rId12"/>
    <p:sldId id="285" r:id="rId13"/>
    <p:sldId id="272" r:id="rId14"/>
    <p:sldId id="320" r:id="rId15"/>
    <p:sldId id="321" r:id="rId16"/>
    <p:sldId id="286" r:id="rId17"/>
    <p:sldId id="318" r:id="rId18"/>
    <p:sldId id="319" r:id="rId19"/>
    <p:sldId id="289" r:id="rId20"/>
    <p:sldId id="313" r:id="rId21"/>
  </p:sldIdLst>
  <p:sldSz cx="12192000" cy="6858000"/>
  <p:notesSz cx="6735763" cy="9866313"/>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66" autoAdjust="0"/>
    <p:restoredTop sz="94660"/>
  </p:normalViewPr>
  <p:slideViewPr>
    <p:cSldViewPr snapToGrid="0">
      <p:cViewPr varScale="1">
        <p:scale>
          <a:sx n="77" d="100"/>
          <a:sy n="77" d="100"/>
        </p:scale>
        <p:origin x="6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5E622A66-0E51-4361-BFC5-7F0E0DB86B31}" type="datetimeFigureOut">
              <a:rPr lang="de-DE" smtClean="0"/>
              <a:t>07.07.2023</a:t>
            </a:fld>
            <a:endParaRPr lang="de-DE"/>
          </a:p>
        </p:txBody>
      </p:sp>
      <p:sp>
        <p:nvSpPr>
          <p:cNvPr id="4" name="Folienbildplatzhalt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0BF877F-2CB3-49D5-A999-D2DE6D43DB30}" type="slidenum">
              <a:rPr lang="de-DE" smtClean="0"/>
              <a:t>‹Nr.›</a:t>
            </a:fld>
            <a:endParaRPr lang="de-DE"/>
          </a:p>
        </p:txBody>
      </p:sp>
    </p:spTree>
    <p:extLst>
      <p:ext uri="{BB962C8B-B14F-4D97-AF65-F5344CB8AC3E}">
        <p14:creationId xmlns:p14="http://schemas.microsoft.com/office/powerpoint/2010/main" val="2391815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7" name="Titel 1"/>
          <p:cNvSpPr>
            <a:spLocks noGrp="1"/>
          </p:cNvSpPr>
          <p:nvPr>
            <p:ph type="ctrTitle" idx="4294967295"/>
          </p:nvPr>
        </p:nvSpPr>
        <p:spPr>
          <a:xfrm>
            <a:off x="277092" y="175491"/>
            <a:ext cx="9301017" cy="819691"/>
          </a:xfrm>
        </p:spPr>
        <p:txBody>
          <a:bodyPr>
            <a:normAutofit/>
          </a:bodyPr>
          <a:lstStyle/>
          <a:p>
            <a:endParaRPr lang="de-DE" dirty="0"/>
          </a:p>
        </p:txBody>
      </p:sp>
      <p:sp>
        <p:nvSpPr>
          <p:cNvPr id="8" name="Untertitel 2"/>
          <p:cNvSpPr>
            <a:spLocks noGrp="1"/>
          </p:cNvSpPr>
          <p:nvPr>
            <p:ph type="subTitle" idx="4294967295"/>
          </p:nvPr>
        </p:nvSpPr>
        <p:spPr>
          <a:xfrm>
            <a:off x="277091" y="1126223"/>
            <a:ext cx="11499273" cy="5329995"/>
          </a:xfrm>
        </p:spPr>
        <p:txBody>
          <a:bodyPr/>
          <a:lstStyle/>
          <a:p>
            <a:endParaRPr lang="de-DE" dirty="0"/>
          </a:p>
        </p:txBody>
      </p:sp>
      <p:pic>
        <p:nvPicPr>
          <p:cNvPr id="9" name="Grafik 8"/>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9846792" y="132076"/>
            <a:ext cx="1979676" cy="900684"/>
          </a:xfrm>
          <a:prstGeom prst="rect">
            <a:avLst/>
          </a:prstGeom>
        </p:spPr>
      </p:pic>
    </p:spTree>
    <p:extLst>
      <p:ext uri="{BB962C8B-B14F-4D97-AF65-F5344CB8AC3E}">
        <p14:creationId xmlns:p14="http://schemas.microsoft.com/office/powerpoint/2010/main" val="2743800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3740537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AE248A-7064-4E64-9BB4-5B1E81FBB487}"/>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80322C46-C502-454F-A616-337DAA0908AA}"/>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9DC2D0D-86CC-46CE-B32B-6AE360E9D4D5}"/>
              </a:ext>
            </a:extLst>
          </p:cNvPr>
          <p:cNvSpPr>
            <a:spLocks noGrp="1"/>
          </p:cNvSpPr>
          <p:nvPr>
            <p:ph type="dt" sz="half" idx="10"/>
          </p:nvPr>
        </p:nvSpPr>
        <p:spPr/>
        <p:txBody>
          <a:bodyPr/>
          <a:lstStyle/>
          <a:p>
            <a:endParaRPr lang="de-DE"/>
          </a:p>
        </p:txBody>
      </p:sp>
      <p:sp>
        <p:nvSpPr>
          <p:cNvPr id="5" name="Fußzeilenplatzhalter 4">
            <a:extLst>
              <a:ext uri="{FF2B5EF4-FFF2-40B4-BE49-F238E27FC236}">
                <a16:creationId xmlns:a16="http://schemas.microsoft.com/office/drawing/2014/main" id="{62353E47-5CF0-4114-8EB6-272CFDD8464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E37032D-4C66-4553-B2DA-BC4F355557BF}"/>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3843374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2EA8E6-6FDA-446C-9FE2-BE8F1453E843}"/>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54CCBC80-BCC4-461A-8D7F-8A4B400F4C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7E42C5C8-2712-4A6B-81A9-7410BF4FB99B}"/>
              </a:ext>
            </a:extLst>
          </p:cNvPr>
          <p:cNvSpPr>
            <a:spLocks noGrp="1"/>
          </p:cNvSpPr>
          <p:nvPr>
            <p:ph type="dt" sz="half" idx="10"/>
          </p:nvPr>
        </p:nvSpPr>
        <p:spPr/>
        <p:txBody>
          <a:bodyPr/>
          <a:lstStyle/>
          <a:p>
            <a:endParaRPr lang="de-DE"/>
          </a:p>
        </p:txBody>
      </p:sp>
      <p:sp>
        <p:nvSpPr>
          <p:cNvPr id="5" name="Fußzeilenplatzhalter 4">
            <a:extLst>
              <a:ext uri="{FF2B5EF4-FFF2-40B4-BE49-F238E27FC236}">
                <a16:creationId xmlns:a16="http://schemas.microsoft.com/office/drawing/2014/main" id="{BBA64154-72C7-49EC-BB21-838676EB9D2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B15221C-FBB5-4D4B-A065-CFB59E833846}"/>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1264343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AEDC10-DF78-4A14-A295-B8B8375BE41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D0C25452-57CD-46D6-9B20-A67A869762B6}"/>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82E2B963-1F0C-49B8-A0C5-9279007D4355}"/>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F2DD05E2-2F18-49AA-A1FB-68348597D70F}"/>
              </a:ext>
            </a:extLst>
          </p:cNvPr>
          <p:cNvSpPr>
            <a:spLocks noGrp="1"/>
          </p:cNvSpPr>
          <p:nvPr>
            <p:ph type="dt" sz="half" idx="10"/>
          </p:nvPr>
        </p:nvSpPr>
        <p:spPr/>
        <p:txBody>
          <a:bodyPr/>
          <a:lstStyle/>
          <a:p>
            <a:endParaRPr lang="de-DE"/>
          </a:p>
        </p:txBody>
      </p:sp>
      <p:sp>
        <p:nvSpPr>
          <p:cNvPr id="6" name="Fußzeilenplatzhalter 5">
            <a:extLst>
              <a:ext uri="{FF2B5EF4-FFF2-40B4-BE49-F238E27FC236}">
                <a16:creationId xmlns:a16="http://schemas.microsoft.com/office/drawing/2014/main" id="{EB0F3FB6-117C-4C76-8D59-26C8B36F9FF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F7768ED8-7281-49D2-8F23-D5B84BDB5455}"/>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303081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C29D93-FAA3-4B66-B2A0-119381D87925}"/>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7B4276DF-E08B-4153-8521-3D9E1F2159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E534CA7D-AB87-4015-8962-E402AFA46A39}"/>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BE932818-366F-402B-9037-52DB346ED3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297E6898-A001-4E6B-A1AD-63C17EECDA3D}"/>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B2E0AF71-2F30-49C0-BA85-F63E9BF13D20}"/>
              </a:ext>
            </a:extLst>
          </p:cNvPr>
          <p:cNvSpPr>
            <a:spLocks noGrp="1"/>
          </p:cNvSpPr>
          <p:nvPr>
            <p:ph type="dt" sz="half" idx="10"/>
          </p:nvPr>
        </p:nvSpPr>
        <p:spPr/>
        <p:txBody>
          <a:bodyPr/>
          <a:lstStyle/>
          <a:p>
            <a:endParaRPr lang="de-DE"/>
          </a:p>
        </p:txBody>
      </p:sp>
      <p:sp>
        <p:nvSpPr>
          <p:cNvPr id="8" name="Fußzeilenplatzhalter 7">
            <a:extLst>
              <a:ext uri="{FF2B5EF4-FFF2-40B4-BE49-F238E27FC236}">
                <a16:creationId xmlns:a16="http://schemas.microsoft.com/office/drawing/2014/main" id="{4EA14687-3371-4B10-8839-CAE50CAD546C}"/>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47AB6406-7324-4A38-8B08-7DB78F088485}"/>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2739248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0F1AAF-8771-4FC2-A63F-A0CC25B2E6EF}"/>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4B30C193-1973-4674-8483-16398503E62C}"/>
              </a:ext>
            </a:extLst>
          </p:cNvPr>
          <p:cNvSpPr>
            <a:spLocks noGrp="1"/>
          </p:cNvSpPr>
          <p:nvPr>
            <p:ph type="dt" sz="half" idx="10"/>
          </p:nvPr>
        </p:nvSpPr>
        <p:spPr/>
        <p:txBody>
          <a:bodyPr/>
          <a:lstStyle/>
          <a:p>
            <a:endParaRPr lang="de-DE"/>
          </a:p>
        </p:txBody>
      </p:sp>
      <p:sp>
        <p:nvSpPr>
          <p:cNvPr id="4" name="Fußzeilenplatzhalter 3">
            <a:extLst>
              <a:ext uri="{FF2B5EF4-FFF2-40B4-BE49-F238E27FC236}">
                <a16:creationId xmlns:a16="http://schemas.microsoft.com/office/drawing/2014/main" id="{80119BFF-7AE1-404B-96A0-7875DB5C9EE9}"/>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21C00E35-E598-470D-AD1B-65FDC306DBD2}"/>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249835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96DAA361-5DBA-4338-A39F-5FA9EC2C0000}"/>
              </a:ext>
            </a:extLst>
          </p:cNvPr>
          <p:cNvSpPr>
            <a:spLocks noGrp="1"/>
          </p:cNvSpPr>
          <p:nvPr>
            <p:ph type="dt" sz="half" idx="10"/>
          </p:nvPr>
        </p:nvSpPr>
        <p:spPr/>
        <p:txBody>
          <a:bodyPr/>
          <a:lstStyle/>
          <a:p>
            <a:endParaRPr lang="de-DE"/>
          </a:p>
        </p:txBody>
      </p:sp>
      <p:sp>
        <p:nvSpPr>
          <p:cNvPr id="3" name="Fußzeilenplatzhalter 2">
            <a:extLst>
              <a:ext uri="{FF2B5EF4-FFF2-40B4-BE49-F238E27FC236}">
                <a16:creationId xmlns:a16="http://schemas.microsoft.com/office/drawing/2014/main" id="{EE251832-7850-47CC-A5F0-B8D20DD27B0E}"/>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7D9A8052-A169-450C-A4D5-BD3E1014C0F5}"/>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78971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0B87E-E7A2-43F1-872F-82B073449B40}"/>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08B89E5C-6B75-43DF-B39A-9C11696243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30D90C79-9401-4E66-A996-31DA987D27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E000D8D7-49A3-4FB0-A545-C205717C20F1}"/>
              </a:ext>
            </a:extLst>
          </p:cNvPr>
          <p:cNvSpPr>
            <a:spLocks noGrp="1"/>
          </p:cNvSpPr>
          <p:nvPr>
            <p:ph type="dt" sz="half" idx="10"/>
          </p:nvPr>
        </p:nvSpPr>
        <p:spPr/>
        <p:txBody>
          <a:bodyPr/>
          <a:lstStyle/>
          <a:p>
            <a:endParaRPr lang="de-DE"/>
          </a:p>
        </p:txBody>
      </p:sp>
      <p:sp>
        <p:nvSpPr>
          <p:cNvPr id="6" name="Fußzeilenplatzhalter 5">
            <a:extLst>
              <a:ext uri="{FF2B5EF4-FFF2-40B4-BE49-F238E27FC236}">
                <a16:creationId xmlns:a16="http://schemas.microsoft.com/office/drawing/2014/main" id="{58862F26-DC24-4BA1-BF9B-854EED2689C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0BA0E4B1-95F2-45E4-A11C-122E35F9F45F}"/>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1963608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F3AC17-4939-4C71-8014-FA39F663BAE2}"/>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610C205A-36B6-4DC7-BDB4-DBD3B45159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7A1EC046-A1CF-4A1A-9D38-8A35572D5C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934BE0A-C465-4FA2-A6D0-4C14160E10B6}"/>
              </a:ext>
            </a:extLst>
          </p:cNvPr>
          <p:cNvSpPr>
            <a:spLocks noGrp="1"/>
          </p:cNvSpPr>
          <p:nvPr>
            <p:ph type="dt" sz="half" idx="10"/>
          </p:nvPr>
        </p:nvSpPr>
        <p:spPr/>
        <p:txBody>
          <a:bodyPr/>
          <a:lstStyle/>
          <a:p>
            <a:endParaRPr lang="de-DE"/>
          </a:p>
        </p:txBody>
      </p:sp>
      <p:sp>
        <p:nvSpPr>
          <p:cNvPr id="6" name="Fußzeilenplatzhalter 5">
            <a:extLst>
              <a:ext uri="{FF2B5EF4-FFF2-40B4-BE49-F238E27FC236}">
                <a16:creationId xmlns:a16="http://schemas.microsoft.com/office/drawing/2014/main" id="{184E771B-40CF-471E-A07F-089CBA4BFB45}"/>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3CDB6796-147C-45D7-8BD1-D60F1B37E476}"/>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2138288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72CAE-AE5C-4EF7-89F7-432ECEAA42FB}"/>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E7A77BFA-861D-4CED-A71A-19900117D165}"/>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FB49FF5-AD1A-4E2A-916C-B24D37AEA90D}"/>
              </a:ext>
            </a:extLst>
          </p:cNvPr>
          <p:cNvSpPr>
            <a:spLocks noGrp="1"/>
          </p:cNvSpPr>
          <p:nvPr>
            <p:ph type="dt" sz="half" idx="10"/>
          </p:nvPr>
        </p:nvSpPr>
        <p:spPr/>
        <p:txBody>
          <a:bodyPr/>
          <a:lstStyle/>
          <a:p>
            <a:endParaRPr lang="de-DE"/>
          </a:p>
        </p:txBody>
      </p:sp>
      <p:sp>
        <p:nvSpPr>
          <p:cNvPr id="5" name="Fußzeilenplatzhalter 4">
            <a:extLst>
              <a:ext uri="{FF2B5EF4-FFF2-40B4-BE49-F238E27FC236}">
                <a16:creationId xmlns:a16="http://schemas.microsoft.com/office/drawing/2014/main" id="{576943D2-F15F-49A2-8042-C869F309453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265C514-6294-4FFE-AAE8-6435BE0165E9}"/>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2467011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0961130A-2DED-4287-A5EB-D72850F46566}"/>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FD3F0D3A-52B3-47F6-9A7E-8DE1E00224BF}"/>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24331C6B-EB8D-43BC-8F7B-C248B4E044CA}"/>
              </a:ext>
            </a:extLst>
          </p:cNvPr>
          <p:cNvSpPr>
            <a:spLocks noGrp="1"/>
          </p:cNvSpPr>
          <p:nvPr>
            <p:ph type="dt" sz="half" idx="10"/>
          </p:nvPr>
        </p:nvSpPr>
        <p:spPr/>
        <p:txBody>
          <a:bodyPr/>
          <a:lstStyle/>
          <a:p>
            <a:endParaRPr lang="de-DE"/>
          </a:p>
        </p:txBody>
      </p:sp>
      <p:sp>
        <p:nvSpPr>
          <p:cNvPr id="5" name="Fußzeilenplatzhalter 4">
            <a:extLst>
              <a:ext uri="{FF2B5EF4-FFF2-40B4-BE49-F238E27FC236}">
                <a16:creationId xmlns:a16="http://schemas.microsoft.com/office/drawing/2014/main" id="{030AB463-5ABC-4C47-82D8-BD260B60481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26E2849-475B-4E4F-8D5E-2031D2DB0F7B}"/>
              </a:ext>
            </a:extLst>
          </p:cNvPr>
          <p:cNvSpPr>
            <a:spLocks noGrp="1"/>
          </p:cNvSpPr>
          <p:nvPr>
            <p:ph type="sldNum" sz="quarter" idx="12"/>
          </p:nvPr>
        </p:nvSpPr>
        <p:spPr/>
        <p:txBody>
          <a:bodyPr/>
          <a:lstStyle/>
          <a:p>
            <a:fld id="{5FEF1C79-3CD1-427F-BC60-CFA1EFBF1D02}" type="slidenum">
              <a:rPr lang="de-DE" smtClean="0"/>
              <a:t>‹Nr.›</a:t>
            </a:fld>
            <a:endParaRPr lang="de-DE"/>
          </a:p>
        </p:txBody>
      </p:sp>
    </p:spTree>
    <p:extLst>
      <p:ext uri="{BB962C8B-B14F-4D97-AF65-F5344CB8AC3E}">
        <p14:creationId xmlns:p14="http://schemas.microsoft.com/office/powerpoint/2010/main" val="3231937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F3CBAB91-6BA9-4F58-BF2A-8FB95BDDA1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6B12719A-720E-4092-A894-F36A00D48F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16C9BEC-C801-437C-BFD9-47FEDDAD28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p>
        </p:txBody>
      </p:sp>
      <p:sp>
        <p:nvSpPr>
          <p:cNvPr id="5" name="Fußzeilenplatzhalter 4">
            <a:extLst>
              <a:ext uri="{FF2B5EF4-FFF2-40B4-BE49-F238E27FC236}">
                <a16:creationId xmlns:a16="http://schemas.microsoft.com/office/drawing/2014/main" id="{3054C260-04B7-4B36-93E0-F5D985B381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3A1BE783-A2F7-4D81-AB8D-CF053153F6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EF1C79-3CD1-427F-BC60-CFA1EFBF1D02}" type="slidenum">
              <a:rPr lang="de-DE" smtClean="0"/>
              <a:t>‹Nr.›</a:t>
            </a:fld>
            <a:endParaRPr lang="de-DE"/>
          </a:p>
        </p:txBody>
      </p:sp>
    </p:spTree>
    <p:extLst>
      <p:ext uri="{BB962C8B-B14F-4D97-AF65-F5344CB8AC3E}">
        <p14:creationId xmlns:p14="http://schemas.microsoft.com/office/powerpoint/2010/main" val="125006419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1.xml"/><Relationship Id="rId6" Type="http://schemas.openxmlformats.org/officeDocument/2006/relationships/image" Target="../media/image10.tmp"/><Relationship Id="rId5" Type="http://schemas.openxmlformats.org/officeDocument/2006/relationships/image" Target="../media/image9.tmp"/><Relationship Id="rId4" Type="http://schemas.openxmlformats.org/officeDocument/2006/relationships/image" Target="../media/image8.tmp"/></Relationships>
</file>

<file path=ppt/slides/_rels/slide15.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2"/>
          <p:cNvSpPr/>
          <p:nvPr/>
        </p:nvSpPr>
        <p:spPr>
          <a:xfrm>
            <a:off x="0" y="0"/>
            <a:ext cx="12192000" cy="1230282"/>
          </a:xfrm>
          <a:prstGeom prst="rect">
            <a:avLst/>
          </a:prstGeom>
          <a:solidFill>
            <a:srgbClr val="004996"/>
          </a:solidFill>
          <a:ln>
            <a:solidFill>
              <a:srgbClr val="0049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Flussdiagramm: Auszug 3"/>
          <p:cNvSpPr/>
          <p:nvPr/>
        </p:nvSpPr>
        <p:spPr>
          <a:xfrm rot="5400000">
            <a:off x="1278632" y="-87290"/>
            <a:ext cx="2405431" cy="4962698"/>
          </a:xfrm>
          <a:prstGeom prst="flowChartExtract">
            <a:avLst/>
          </a:prstGeom>
          <a:solidFill>
            <a:srgbClr val="C128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5" name="Grafi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476" y="3767404"/>
            <a:ext cx="3959352" cy="1801368"/>
          </a:xfrm>
          <a:prstGeom prst="rect">
            <a:avLst/>
          </a:prstGeom>
        </p:spPr>
      </p:pic>
      <p:sp>
        <p:nvSpPr>
          <p:cNvPr id="6" name="Rechtwinkliges Dreieck 5"/>
          <p:cNvSpPr/>
          <p:nvPr/>
        </p:nvSpPr>
        <p:spPr>
          <a:xfrm rot="10800000">
            <a:off x="0" y="1191344"/>
            <a:ext cx="12192000" cy="3001650"/>
          </a:xfrm>
          <a:prstGeom prst="rtTriangle">
            <a:avLst/>
          </a:prstGeom>
          <a:solidFill>
            <a:srgbClr val="0049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feld 6"/>
          <p:cNvSpPr txBox="1"/>
          <p:nvPr/>
        </p:nvSpPr>
        <p:spPr>
          <a:xfrm>
            <a:off x="2783378" y="357149"/>
            <a:ext cx="6625244" cy="1077218"/>
          </a:xfrm>
          <a:prstGeom prst="rect">
            <a:avLst/>
          </a:prstGeom>
          <a:noFill/>
        </p:spPr>
        <p:txBody>
          <a:bodyPr wrap="square" rtlCol="0">
            <a:spAutoFit/>
          </a:bodyPr>
          <a:lstStyle/>
          <a:p>
            <a:pPr algn="ctr"/>
            <a:r>
              <a:rPr lang="de-DE" sz="3200" dirty="0" smtClean="0">
                <a:solidFill>
                  <a:schemeClr val="bg1"/>
                </a:solidFill>
              </a:rPr>
              <a:t>Städte und Gemeinden sagen:</a:t>
            </a:r>
            <a:br>
              <a:rPr lang="de-DE" sz="3200" dirty="0" smtClean="0">
                <a:solidFill>
                  <a:schemeClr val="bg1"/>
                </a:solidFill>
              </a:rPr>
            </a:br>
            <a:r>
              <a:rPr lang="de-DE" sz="3200" dirty="0" smtClean="0">
                <a:solidFill>
                  <a:schemeClr val="bg1"/>
                </a:solidFill>
              </a:rPr>
              <a:t>„Halt! So geht es nicht weiter!“</a:t>
            </a:r>
            <a:endParaRPr lang="de-DE" sz="3200" dirty="0">
              <a:solidFill>
                <a:schemeClr val="bg1"/>
              </a:solidFill>
            </a:endParaRPr>
          </a:p>
        </p:txBody>
      </p:sp>
      <p:sp>
        <p:nvSpPr>
          <p:cNvPr id="2" name="Foliennummernplatzhalter 1"/>
          <p:cNvSpPr>
            <a:spLocks noGrp="1"/>
          </p:cNvSpPr>
          <p:nvPr>
            <p:ph type="sldNum" sz="quarter" idx="12"/>
          </p:nvPr>
        </p:nvSpPr>
        <p:spPr/>
        <p:txBody>
          <a:bodyPr/>
          <a:lstStyle/>
          <a:p>
            <a:fld id="{5FEF1C79-3CD1-427F-BC60-CFA1EFBF1D02}" type="slidenum">
              <a:rPr lang="de-DE" smtClean="0"/>
              <a:t>1</a:t>
            </a:fld>
            <a:endParaRPr lang="de-DE"/>
          </a:p>
        </p:txBody>
      </p:sp>
    </p:spTree>
    <p:extLst>
      <p:ext uri="{BB962C8B-B14F-4D97-AF65-F5344CB8AC3E}">
        <p14:creationId xmlns:p14="http://schemas.microsoft.com/office/powerpoint/2010/main" val="3891354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subTitle" idx="4294967295"/>
          </p:nvPr>
        </p:nvSpPr>
        <p:spPr>
          <a:xfrm>
            <a:off x="953496" y="2090729"/>
            <a:ext cx="10545397" cy="3019892"/>
          </a:xfrm>
        </p:spPr>
        <p:txBody>
          <a:bodyPr anchor="ctr"/>
          <a:lstStyle/>
          <a:p>
            <a:pPr marL="0" indent="0">
              <a:spcBef>
                <a:spcPts val="0"/>
              </a:spcBef>
              <a:buNone/>
            </a:pPr>
            <a:r>
              <a:rPr lang="de-DE" sz="3600" b="1" dirty="0">
                <a:cs typeface="Arial" panose="020B0604020202020204" pitchFamily="34" charset="0"/>
              </a:rPr>
              <a:t>HSGB fordert Realitätssinn –</a:t>
            </a:r>
            <a:br>
              <a:rPr lang="de-DE" sz="3600" b="1" dirty="0">
                <a:cs typeface="Arial" panose="020B0604020202020204" pitchFamily="34" charset="0"/>
              </a:rPr>
            </a:br>
            <a:r>
              <a:rPr lang="de-DE" sz="3600" b="1" dirty="0">
                <a:cs typeface="Arial" panose="020B0604020202020204" pitchFamily="34" charset="0"/>
              </a:rPr>
              <a:t>Leistungsgrenze der Kommunen ist überschritten!</a:t>
            </a:r>
            <a:r>
              <a:rPr lang="de-DE" dirty="0">
                <a:cs typeface="Arial" panose="020B0604020202020204" pitchFamily="34" charset="0"/>
              </a:rPr>
              <a:t>	</a:t>
            </a:r>
          </a:p>
          <a:p>
            <a:pPr marL="0" indent="0">
              <a:spcBef>
                <a:spcPts val="0"/>
              </a:spcBef>
              <a:buNone/>
            </a:pPr>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52280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subTitle" idx="4294967295"/>
          </p:nvPr>
        </p:nvSpPr>
        <p:spPr>
          <a:xfrm>
            <a:off x="953496" y="2090729"/>
            <a:ext cx="10545397" cy="3019892"/>
          </a:xfrm>
        </p:spPr>
        <p:txBody>
          <a:bodyPr anchor="ctr"/>
          <a:lstStyle/>
          <a:p>
            <a:pPr marL="0" indent="0">
              <a:spcBef>
                <a:spcPts val="0"/>
              </a:spcBef>
              <a:buNone/>
            </a:pPr>
            <a:r>
              <a:rPr lang="de-DE" sz="3600" b="1" dirty="0" smtClean="0">
                <a:cs typeface="Arial" panose="020B0604020202020204" pitchFamily="34" charset="0"/>
              </a:rPr>
              <a:t>Notwendig sind:</a:t>
            </a:r>
            <a:br>
              <a:rPr lang="de-DE" sz="3600" b="1" dirty="0" smtClean="0">
                <a:cs typeface="Arial" panose="020B0604020202020204" pitchFamily="34" charset="0"/>
              </a:rPr>
            </a:br>
            <a:endParaRPr lang="de-DE" sz="3600" b="1" dirty="0" smtClean="0">
              <a:cs typeface="Arial" panose="020B0604020202020204" pitchFamily="34" charset="0"/>
            </a:endParaRPr>
          </a:p>
          <a:p>
            <a:pPr>
              <a:spcBef>
                <a:spcPts val="0"/>
              </a:spcBef>
            </a:pPr>
            <a:r>
              <a:rPr lang="de-DE" sz="3600" b="1" dirty="0" smtClean="0">
                <a:cs typeface="Arial" panose="020B0604020202020204" pitchFamily="34" charset="0"/>
              </a:rPr>
              <a:t>Aufgabenkritik</a:t>
            </a:r>
          </a:p>
          <a:p>
            <a:pPr>
              <a:spcBef>
                <a:spcPts val="0"/>
              </a:spcBef>
            </a:pPr>
            <a:r>
              <a:rPr lang="de-DE" sz="3600" b="1" dirty="0" smtClean="0">
                <a:cs typeface="Arial" panose="020B0604020202020204" pitchFamily="34" charset="0"/>
              </a:rPr>
              <a:t>Priorisierung</a:t>
            </a:r>
          </a:p>
          <a:p>
            <a:pPr>
              <a:spcBef>
                <a:spcPts val="0"/>
              </a:spcBef>
            </a:pPr>
            <a:r>
              <a:rPr lang="de-DE" sz="3600" b="1" dirty="0" smtClean="0">
                <a:cs typeface="Arial" panose="020B0604020202020204" pitchFamily="34" charset="0"/>
              </a:rPr>
              <a:t>Abschaffung bürokratischer Hemmnisse</a:t>
            </a:r>
            <a:br>
              <a:rPr lang="de-DE" sz="3600" b="1" dirty="0" smtClean="0">
                <a:cs typeface="Arial" panose="020B0604020202020204" pitchFamily="34" charset="0"/>
              </a:rPr>
            </a:br>
            <a:r>
              <a:rPr lang="de-DE" dirty="0">
                <a:cs typeface="Arial" panose="020B0604020202020204" pitchFamily="34" charset="0"/>
              </a:rPr>
              <a:t>	</a:t>
            </a:r>
          </a:p>
          <a:p>
            <a:pPr marL="0" indent="0">
              <a:spcBef>
                <a:spcPts val="0"/>
              </a:spcBef>
              <a:buNone/>
            </a:pPr>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25103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9443B8D-12B0-46AB-943F-F97796675094}"/>
              </a:ext>
            </a:extLst>
          </p:cNvPr>
          <p:cNvSpPr>
            <a:spLocks noGrp="1"/>
          </p:cNvSpPr>
          <p:nvPr>
            <p:ph type="ctrTitle" idx="4294967295"/>
          </p:nvPr>
        </p:nvSpPr>
        <p:spPr>
          <a:xfrm>
            <a:off x="277092" y="1560176"/>
            <a:ext cx="11620156" cy="615848"/>
          </a:xfrm>
        </p:spPr>
        <p:txBody>
          <a:bodyPr>
            <a:noAutofit/>
          </a:bodyPr>
          <a:lstStyle/>
          <a:p>
            <a:r>
              <a:rPr lang="de-DE" sz="3600" b="1" dirty="0">
                <a:solidFill>
                  <a:prstClr val="black"/>
                </a:solidFill>
                <a:latin typeface="+mn-lt"/>
                <a:cs typeface="Arial" panose="020B0604020202020204" pitchFamily="34" charset="0"/>
              </a:rPr>
              <a:t>Wie ist die Lage?</a:t>
            </a:r>
            <a:endParaRPr lang="de-DE" sz="3600" b="1" dirty="0">
              <a:latin typeface="+mn-lt"/>
            </a:endParaRPr>
          </a:p>
        </p:txBody>
      </p:sp>
      <p:sp>
        <p:nvSpPr>
          <p:cNvPr id="4" name="Titel 1"/>
          <p:cNvSpPr txBox="1">
            <a:spLocks/>
          </p:cNvSpPr>
          <p:nvPr/>
        </p:nvSpPr>
        <p:spPr>
          <a:xfrm>
            <a:off x="277092" y="175491"/>
            <a:ext cx="9301017" cy="81969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e-DE" dirty="0" smtClean="0">
                <a:latin typeface="Arial" panose="020B0604020202020204" pitchFamily="34" charset="0"/>
                <a:cs typeface="Arial" panose="020B0604020202020204" pitchFamily="34" charset="0"/>
              </a:rPr>
              <a:t>	</a:t>
            </a:r>
            <a:endParaRPr lang="de-DE" dirty="0">
              <a:latin typeface="Arial" panose="020B0604020202020204" pitchFamily="34" charset="0"/>
              <a:cs typeface="Arial" panose="020B0604020202020204" pitchFamily="34" charset="0"/>
            </a:endParaRPr>
          </a:p>
        </p:txBody>
      </p:sp>
      <p:sp>
        <p:nvSpPr>
          <p:cNvPr id="6" name="Textfeld 5"/>
          <p:cNvSpPr txBox="1"/>
          <p:nvPr/>
        </p:nvSpPr>
        <p:spPr>
          <a:xfrm>
            <a:off x="277092" y="2782641"/>
            <a:ext cx="9543878" cy="333046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de-DE" sz="3600" dirty="0"/>
              <a:t>Eine Krise jagt die andere.</a:t>
            </a:r>
          </a:p>
          <a:p>
            <a:pPr marL="285750" indent="-285750">
              <a:lnSpc>
                <a:spcPct val="150000"/>
              </a:lnSpc>
              <a:buFont typeface="Arial" panose="020B0604020202020204" pitchFamily="34" charset="0"/>
              <a:buChar char="•"/>
            </a:pPr>
            <a:r>
              <a:rPr lang="de-DE" sz="3600" dirty="0"/>
              <a:t>Personal, es fehlt.</a:t>
            </a:r>
          </a:p>
          <a:p>
            <a:pPr marL="285750" indent="-285750">
              <a:lnSpc>
                <a:spcPct val="150000"/>
              </a:lnSpc>
              <a:buFont typeface="Arial" panose="020B0604020202020204" pitchFamily="34" charset="0"/>
              <a:buChar char="•"/>
            </a:pPr>
            <a:r>
              <a:rPr lang="de-DE" sz="3600" dirty="0"/>
              <a:t>Bürokratie ohne Ende, immer mehr.</a:t>
            </a:r>
          </a:p>
          <a:p>
            <a:pPr marL="285750" indent="-285750">
              <a:lnSpc>
                <a:spcPct val="150000"/>
              </a:lnSpc>
              <a:buFont typeface="Arial" panose="020B0604020202020204" pitchFamily="34" charset="0"/>
              <a:buChar char="•"/>
            </a:pPr>
            <a:r>
              <a:rPr lang="de-DE" sz="3600" dirty="0"/>
              <a:t>Förderprogramme, lieber nicht.</a:t>
            </a:r>
          </a:p>
        </p:txBody>
      </p:sp>
    </p:spTree>
    <p:extLst>
      <p:ext uri="{BB962C8B-B14F-4D97-AF65-F5344CB8AC3E}">
        <p14:creationId xmlns:p14="http://schemas.microsoft.com/office/powerpoint/2010/main" val="2250051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E7C9A6B6-8BE7-4606-9A70-525E6F1EAFBA}"/>
              </a:ext>
            </a:extLst>
          </p:cNvPr>
          <p:cNvSpPr>
            <a:spLocks noGrp="1"/>
          </p:cNvSpPr>
          <p:nvPr>
            <p:ph type="subTitle" idx="4294967295"/>
          </p:nvPr>
        </p:nvSpPr>
        <p:spPr>
          <a:xfrm>
            <a:off x="260467" y="851298"/>
            <a:ext cx="9648304" cy="5283495"/>
          </a:xfrm>
        </p:spPr>
        <p:txBody>
          <a:bodyPr>
            <a:normAutofit fontScale="25000" lnSpcReduction="20000"/>
          </a:bodyPr>
          <a:lstStyle/>
          <a:p>
            <a:pPr marL="0" indent="0">
              <a:lnSpc>
                <a:spcPct val="120000"/>
              </a:lnSpc>
              <a:buNone/>
            </a:pPr>
            <a:r>
              <a:rPr lang="de-DE" sz="14400" dirty="0">
                <a:cs typeface="Arial" panose="020B0604020202020204" pitchFamily="34" charset="0"/>
              </a:rPr>
              <a:t>Das Maß an öffentlichen Leistungsversprechen passt schon länger nicht mehr </a:t>
            </a:r>
            <a:r>
              <a:rPr lang="de-DE" sz="14400" dirty="0" smtClean="0">
                <a:cs typeface="Arial" panose="020B0604020202020204" pitchFamily="34" charset="0"/>
              </a:rPr>
              <a:t/>
            </a:r>
            <a:br>
              <a:rPr lang="de-DE" sz="14400" dirty="0" smtClean="0">
                <a:cs typeface="Arial" panose="020B0604020202020204" pitchFamily="34" charset="0"/>
              </a:rPr>
            </a:br>
            <a:r>
              <a:rPr lang="de-DE" sz="14400" dirty="0">
                <a:cs typeface="Arial" panose="020B0604020202020204" pitchFamily="34" charset="0"/>
              </a:rPr>
              <a:t>mit dem zusammen, was die Leistungsfähigkeit hergibt, nicht nur wegen finanzieller Knappheit, sondern auch wegen personeller Ressourcen und überbordenden bürokratischen Anforderungen</a:t>
            </a:r>
            <a:r>
              <a:rPr lang="de-DE" sz="14400" dirty="0" smtClean="0">
                <a:cs typeface="Arial" panose="020B0604020202020204" pitchFamily="34" charset="0"/>
              </a:rPr>
              <a:t>.</a:t>
            </a:r>
            <a:br>
              <a:rPr lang="de-DE" sz="14400" dirty="0" smtClean="0">
                <a:cs typeface="Arial" panose="020B0604020202020204" pitchFamily="34" charset="0"/>
              </a:rPr>
            </a:br>
            <a:r>
              <a:rPr lang="de-DE" sz="14400" dirty="0" smtClean="0">
                <a:cs typeface="Arial" panose="020B0604020202020204" pitchFamily="34" charset="0"/>
              </a:rPr>
              <a:t/>
            </a:r>
            <a:br>
              <a:rPr lang="de-DE" sz="14400" dirty="0" smtClean="0">
                <a:cs typeface="Arial" panose="020B0604020202020204" pitchFamily="34" charset="0"/>
              </a:rPr>
            </a:br>
            <a:r>
              <a:rPr lang="de-DE" sz="14400" dirty="0" smtClean="0">
                <a:cs typeface="Arial" panose="020B0604020202020204" pitchFamily="34" charset="0"/>
              </a:rPr>
              <a:t>Die Menschen merken dies. </a:t>
            </a:r>
          </a:p>
          <a:p>
            <a:pPr marL="0" indent="0">
              <a:lnSpc>
                <a:spcPct val="120000"/>
              </a:lnSpc>
              <a:buNone/>
            </a:pPr>
            <a:endParaRPr lang="de-DE" sz="14400" dirty="0" smtClean="0">
              <a:cs typeface="Arial" panose="020B0604020202020204" pitchFamily="34" charset="0"/>
            </a:endParaRPr>
          </a:p>
          <a:p>
            <a:pPr marL="0" indent="0">
              <a:lnSpc>
                <a:spcPct val="120000"/>
              </a:lnSpc>
              <a:buNone/>
            </a:pPr>
            <a:endParaRPr lang="de-DE" sz="14400" dirty="0">
              <a:cs typeface="Arial" panose="020B0604020202020204" pitchFamily="34" charset="0"/>
            </a:endParaRPr>
          </a:p>
          <a:p>
            <a:pPr marL="0" indent="0">
              <a:lnSpc>
                <a:spcPct val="120000"/>
              </a:lnSpc>
              <a:buNone/>
            </a:pPr>
            <a:endParaRPr lang="de-DE" sz="14400" dirty="0" smtClean="0">
              <a:cs typeface="Arial" panose="020B0604020202020204" pitchFamily="34" charset="0"/>
            </a:endParaRPr>
          </a:p>
          <a:p>
            <a:pPr marL="0" indent="0">
              <a:lnSpc>
                <a:spcPct val="120000"/>
              </a:lnSpc>
              <a:buNone/>
            </a:pPr>
            <a:endParaRPr lang="de-DE" sz="7400" dirty="0"/>
          </a:p>
          <a:p>
            <a:pPr>
              <a:lnSpc>
                <a:spcPct val="170000"/>
              </a:lnSpc>
            </a:pPr>
            <a:r>
              <a:rPr lang="de-DE" sz="7400" dirty="0" smtClean="0">
                <a:cs typeface="Arial" panose="020B0604020202020204" pitchFamily="34" charset="0"/>
              </a:rPr>
              <a:t> </a:t>
            </a:r>
            <a:endParaRPr lang="de-DE" dirty="0"/>
          </a:p>
        </p:txBody>
      </p:sp>
    </p:spTree>
    <p:extLst>
      <p:ext uri="{BB962C8B-B14F-4D97-AF65-F5344CB8AC3E}">
        <p14:creationId xmlns:p14="http://schemas.microsoft.com/office/powerpoint/2010/main" val="3527072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descr="Bildschirmausschnit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8887" y="1631501"/>
            <a:ext cx="9014719" cy="5083748"/>
          </a:xfrm>
          <a:prstGeom prst="rect">
            <a:avLst/>
          </a:prstGeom>
        </p:spPr>
      </p:pic>
      <p:sp>
        <p:nvSpPr>
          <p:cNvPr id="4" name="Rechteck 3"/>
          <p:cNvSpPr/>
          <p:nvPr/>
        </p:nvSpPr>
        <p:spPr>
          <a:xfrm>
            <a:off x="1258887" y="514035"/>
            <a:ext cx="8594032" cy="1200329"/>
          </a:xfrm>
          <a:prstGeom prst="rect">
            <a:avLst/>
          </a:prstGeom>
        </p:spPr>
        <p:txBody>
          <a:bodyPr wrap="square">
            <a:spAutoFit/>
          </a:bodyPr>
          <a:lstStyle/>
          <a:p>
            <a:r>
              <a:rPr lang="de-DE" sz="3600" dirty="0"/>
              <a:t>Zufriedenheit </a:t>
            </a:r>
            <a:r>
              <a:rPr lang="de-DE" sz="3600" dirty="0" smtClean="0"/>
              <a:t>mit dem </a:t>
            </a:r>
            <a:r>
              <a:rPr lang="de-DE" sz="3600" dirty="0"/>
              <a:t>Funktionieren unserer Demokratie geht zurück</a:t>
            </a:r>
          </a:p>
        </p:txBody>
      </p:sp>
    </p:spTree>
    <p:extLst>
      <p:ext uri="{BB962C8B-B14F-4D97-AF65-F5344CB8AC3E}">
        <p14:creationId xmlns:p14="http://schemas.microsoft.com/office/powerpoint/2010/main" val="2007721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subTitle" idx="4294967295"/>
          </p:nvPr>
        </p:nvSpPr>
        <p:spPr>
          <a:xfrm>
            <a:off x="346363" y="2460129"/>
            <a:ext cx="11499273" cy="2297235"/>
          </a:xfrm>
        </p:spPr>
        <p:txBody>
          <a:bodyPr>
            <a:noAutofit/>
          </a:bodyPr>
          <a:lstStyle/>
          <a:p>
            <a:pPr marL="0" indent="0">
              <a:spcAft>
                <a:spcPts val="0"/>
              </a:spcAft>
              <a:buNone/>
            </a:pPr>
            <a:r>
              <a:rPr lang="de-DE" sz="3600" b="1" dirty="0"/>
              <a:t>Die Gemeinde ist die Grundlage des demokratischen Staates. Sie fördert das Wohl ihrer Einwohner </a:t>
            </a:r>
            <a:r>
              <a:rPr lang="de-DE" sz="3600" b="1" u="sng" dirty="0"/>
              <a:t>in freier Selbstverwaltung </a:t>
            </a:r>
            <a:r>
              <a:rPr lang="de-DE" sz="3600" b="1" dirty="0"/>
              <a:t>durch ihre von der Bürgerschaft gewählten Organe</a:t>
            </a:r>
            <a:r>
              <a:rPr lang="de-DE" sz="3600" b="1" dirty="0" smtClean="0"/>
              <a:t>.</a:t>
            </a:r>
          </a:p>
          <a:p>
            <a:pPr marL="0" indent="0">
              <a:spcAft>
                <a:spcPts val="0"/>
              </a:spcAft>
              <a:buNone/>
            </a:pPr>
            <a:r>
              <a:rPr lang="de-DE" sz="3600" b="1" dirty="0" smtClean="0"/>
              <a:t>Freie Selbstverwaltung?</a:t>
            </a:r>
            <a:endParaRPr lang="de-DE" sz="3600" b="1" dirty="0"/>
          </a:p>
        </p:txBody>
      </p:sp>
      <p:sp>
        <p:nvSpPr>
          <p:cNvPr id="2" name="Titel 1"/>
          <p:cNvSpPr>
            <a:spLocks noGrp="1"/>
          </p:cNvSpPr>
          <p:nvPr>
            <p:ph type="ctrTitle" idx="4294967295"/>
          </p:nvPr>
        </p:nvSpPr>
        <p:spPr/>
        <p:txBody>
          <a:bodyPr>
            <a:normAutofit/>
          </a:bodyPr>
          <a:lstStyle/>
          <a:p>
            <a:r>
              <a:rPr lang="de-DE" dirty="0">
                <a:latin typeface="Arial" panose="020B0604020202020204" pitchFamily="34" charset="0"/>
                <a:ea typeface="Calibri" panose="020F0502020204030204" pitchFamily="34" charset="0"/>
                <a:cs typeface="Arial" panose="020B0604020202020204" pitchFamily="34" charset="0"/>
              </a:rPr>
              <a:t/>
            </a:r>
            <a:br>
              <a:rPr lang="de-DE" dirty="0">
                <a:latin typeface="Arial" panose="020B0604020202020204" pitchFamily="34" charset="0"/>
                <a:ea typeface="Calibri" panose="020F0502020204030204" pitchFamily="34" charset="0"/>
                <a:cs typeface="Arial" panose="020B0604020202020204" pitchFamily="34" charset="0"/>
              </a:rPr>
            </a:br>
            <a:endParaRPr lang="de-DE" dirty="0"/>
          </a:p>
        </p:txBody>
      </p:sp>
      <p:sp>
        <p:nvSpPr>
          <p:cNvPr id="5" name="Textfeld 4"/>
          <p:cNvSpPr txBox="1"/>
          <p:nvPr/>
        </p:nvSpPr>
        <p:spPr>
          <a:xfrm>
            <a:off x="277091" y="1690688"/>
            <a:ext cx="10299469" cy="769441"/>
          </a:xfrm>
          <a:prstGeom prst="rect">
            <a:avLst/>
          </a:prstGeom>
          <a:noFill/>
        </p:spPr>
        <p:txBody>
          <a:bodyPr wrap="square" rtlCol="0">
            <a:spAutoFit/>
          </a:bodyPr>
          <a:lstStyle/>
          <a:p>
            <a:r>
              <a:rPr lang="de-DE" sz="4400" b="1" dirty="0" smtClean="0">
                <a:ea typeface="Calibri" panose="020F0502020204030204" pitchFamily="34" charset="0"/>
                <a:cs typeface="Arial" panose="020B0604020202020204" pitchFamily="34" charset="0"/>
              </a:rPr>
              <a:t>Hessische Gemeindeordnung, § 1 Abs. 1 </a:t>
            </a:r>
            <a:endParaRPr lang="de-DE" sz="4400" b="1" dirty="0"/>
          </a:p>
        </p:txBody>
      </p:sp>
    </p:spTree>
    <p:extLst>
      <p:ext uri="{BB962C8B-B14F-4D97-AF65-F5344CB8AC3E}">
        <p14:creationId xmlns:p14="http://schemas.microsoft.com/office/powerpoint/2010/main" val="2823273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69400F45-600B-4652-92CC-A6C915483404}"/>
              </a:ext>
            </a:extLst>
          </p:cNvPr>
          <p:cNvSpPr>
            <a:spLocks noGrp="1"/>
          </p:cNvSpPr>
          <p:nvPr>
            <p:ph type="subTitle" idx="4294967295"/>
          </p:nvPr>
        </p:nvSpPr>
        <p:spPr>
          <a:xfrm>
            <a:off x="277091" y="1126223"/>
            <a:ext cx="10558549" cy="5329995"/>
          </a:xfrm>
        </p:spPr>
        <p:txBody>
          <a:bodyPr>
            <a:normAutofit fontScale="32500" lnSpcReduction="20000"/>
          </a:bodyPr>
          <a:lstStyle/>
          <a:p>
            <a:pPr>
              <a:lnSpc>
                <a:spcPct val="120000"/>
              </a:lnSpc>
              <a:spcBef>
                <a:spcPts val="0"/>
              </a:spcBef>
            </a:pPr>
            <a:r>
              <a:rPr lang="de-DE" sz="9600" b="1" dirty="0">
                <a:ea typeface="Calibri" panose="020F0502020204030204" pitchFamily="34" charset="0"/>
                <a:cs typeface="Arial" panose="020B0604020202020204" pitchFamily="34" charset="0"/>
              </a:rPr>
              <a:t>Fremdbestimmte Aufgaben binden immer mehr Personal und finanzielle Mittel der Kommunen.</a:t>
            </a:r>
            <a:endParaRPr lang="de-DE" sz="9600" dirty="0">
              <a:ea typeface="Calibri" panose="020F0502020204030204" pitchFamily="34" charset="0"/>
              <a:cs typeface="Arial" panose="020B0604020202020204" pitchFamily="34" charset="0"/>
            </a:endParaRPr>
          </a:p>
          <a:p>
            <a:pPr marL="0" indent="0">
              <a:lnSpc>
                <a:spcPct val="120000"/>
              </a:lnSpc>
              <a:spcBef>
                <a:spcPts val="0"/>
              </a:spcBef>
              <a:spcAft>
                <a:spcPts val="0"/>
              </a:spcAft>
              <a:buNone/>
            </a:pPr>
            <a:endParaRPr lang="de-DE" sz="8000" b="1" dirty="0">
              <a:latin typeface="Arial" panose="020B0604020202020204" pitchFamily="34" charset="0"/>
              <a:ea typeface="Calibri" panose="020F0502020204030204" pitchFamily="34" charset="0"/>
              <a:cs typeface="Arial" panose="020B0604020202020204" pitchFamily="34" charset="0"/>
            </a:endParaRPr>
          </a:p>
          <a:p>
            <a:pPr>
              <a:lnSpc>
                <a:spcPct val="120000"/>
              </a:lnSpc>
              <a:spcBef>
                <a:spcPts val="0"/>
              </a:spcBef>
            </a:pPr>
            <a:r>
              <a:rPr lang="de-DE" sz="9800" b="1" dirty="0">
                <a:ea typeface="Calibri" panose="020F0502020204030204" pitchFamily="34" charset="0"/>
                <a:cs typeface="Arial" panose="020B0604020202020204" pitchFamily="34" charset="0"/>
              </a:rPr>
              <a:t>Durch die Gesetzgebung von Bund und Land werden </a:t>
            </a:r>
            <a:r>
              <a:rPr lang="de-DE" sz="9800" b="1" dirty="0" smtClean="0">
                <a:ea typeface="Calibri" panose="020F0502020204030204" pitchFamily="34" charset="0"/>
                <a:cs typeface="Arial" panose="020B0604020202020204" pitchFamily="34" charset="0"/>
              </a:rPr>
              <a:t>aber</a:t>
            </a:r>
            <a:r>
              <a:rPr lang="de-DE" sz="9800" dirty="0">
                <a:ea typeface="Calibri" panose="020F0502020204030204" pitchFamily="34" charset="0"/>
                <a:cs typeface="Arial" panose="020B0604020202020204" pitchFamily="34" charset="0"/>
              </a:rPr>
              <a:t> </a:t>
            </a:r>
            <a:r>
              <a:rPr lang="de-DE" sz="9800" b="1" dirty="0" smtClean="0">
                <a:ea typeface="Calibri" panose="020F0502020204030204" pitchFamily="34" charset="0"/>
                <a:cs typeface="Arial" panose="020B0604020202020204" pitchFamily="34" charset="0"/>
              </a:rPr>
              <a:t>immer </a:t>
            </a:r>
            <a:r>
              <a:rPr lang="de-DE" sz="9800" b="1" dirty="0">
                <a:ea typeface="Calibri" panose="020F0502020204030204" pitchFamily="34" charset="0"/>
                <a:cs typeface="Arial" panose="020B0604020202020204" pitchFamily="34" charset="0"/>
              </a:rPr>
              <a:t>mehr Aufgaben zur Pflicht </a:t>
            </a:r>
            <a:r>
              <a:rPr lang="de-DE" sz="9800" b="1" dirty="0" smtClean="0">
                <a:ea typeface="Calibri" panose="020F0502020204030204" pitchFamily="34" charset="0"/>
                <a:cs typeface="Arial" panose="020B0604020202020204" pitchFamily="34" charset="0"/>
              </a:rPr>
              <a:t>gemacht.</a:t>
            </a:r>
            <a:r>
              <a:rPr lang="de-DE" sz="9800" dirty="0">
                <a:ea typeface="Calibri" panose="020F0502020204030204" pitchFamily="34" charset="0"/>
                <a:cs typeface="Arial" panose="020B0604020202020204" pitchFamily="34" charset="0"/>
              </a:rPr>
              <a:t> </a:t>
            </a:r>
            <a:r>
              <a:rPr lang="de-DE" sz="8000" dirty="0" smtClean="0">
                <a:ea typeface="Calibri" panose="020F0502020204030204" pitchFamily="34" charset="0"/>
                <a:cs typeface="Arial" panose="020B0604020202020204" pitchFamily="34" charset="0"/>
              </a:rPr>
              <a:t/>
            </a:r>
            <a:br>
              <a:rPr lang="de-DE" sz="8000" dirty="0" smtClean="0">
                <a:ea typeface="Calibri" panose="020F0502020204030204" pitchFamily="34" charset="0"/>
                <a:cs typeface="Arial" panose="020B0604020202020204" pitchFamily="34" charset="0"/>
              </a:rPr>
            </a:br>
            <a:r>
              <a:rPr lang="de-DE" sz="6200" dirty="0" smtClean="0">
                <a:ea typeface="Calibri" panose="020F0502020204030204" pitchFamily="34" charset="0"/>
                <a:cs typeface="Arial" panose="020B0604020202020204" pitchFamily="34" charset="0"/>
              </a:rPr>
              <a:t>Aktuellstes </a:t>
            </a:r>
            <a:r>
              <a:rPr lang="de-DE" sz="6200" dirty="0">
                <a:ea typeface="Calibri" panose="020F0502020204030204" pitchFamily="34" charset="0"/>
                <a:cs typeface="Arial" panose="020B0604020202020204" pitchFamily="34" charset="0"/>
              </a:rPr>
              <a:t>Beispiel ist hier der Rechtsanspruch auf Kinderbetreuung im Grundschulalter.</a:t>
            </a:r>
          </a:p>
          <a:p>
            <a:pPr>
              <a:lnSpc>
                <a:spcPct val="120000"/>
              </a:lnSpc>
              <a:spcBef>
                <a:spcPts val="0"/>
              </a:spcBef>
            </a:pPr>
            <a:endParaRPr lang="de-DE" sz="6200" dirty="0">
              <a:ea typeface="Calibri" panose="020F0502020204030204" pitchFamily="34" charset="0"/>
              <a:cs typeface="Arial" panose="020B0604020202020204" pitchFamily="34" charset="0"/>
            </a:endParaRPr>
          </a:p>
          <a:p>
            <a:pPr>
              <a:lnSpc>
                <a:spcPct val="120000"/>
              </a:lnSpc>
              <a:spcBef>
                <a:spcPts val="0"/>
              </a:spcBef>
            </a:pPr>
            <a:r>
              <a:rPr lang="de-DE" sz="9800" b="1" dirty="0">
                <a:ea typeface="Calibri" panose="020F0502020204030204" pitchFamily="34" charset="0"/>
                <a:cs typeface="Arial" panose="020B0604020202020204" pitchFamily="34" charset="0"/>
              </a:rPr>
              <a:t>Die Anforderungen an diese Pflichtaufgaben werden auch immer weiter </a:t>
            </a:r>
            <a:r>
              <a:rPr lang="de-DE" sz="9800" b="1" dirty="0" smtClean="0">
                <a:ea typeface="Calibri" panose="020F0502020204030204" pitchFamily="34" charset="0"/>
                <a:cs typeface="Arial" panose="020B0604020202020204" pitchFamily="34" charset="0"/>
              </a:rPr>
              <a:t>erhöht.</a:t>
            </a:r>
            <a:r>
              <a:rPr lang="de-DE" sz="8000" dirty="0">
                <a:ea typeface="Calibri" panose="020F0502020204030204" pitchFamily="34" charset="0"/>
                <a:cs typeface="Arial" panose="020B0604020202020204" pitchFamily="34" charset="0"/>
              </a:rPr>
              <a:t/>
            </a:r>
            <a:br>
              <a:rPr lang="de-DE" sz="8000" dirty="0">
                <a:ea typeface="Calibri" panose="020F0502020204030204" pitchFamily="34" charset="0"/>
                <a:cs typeface="Arial" panose="020B0604020202020204" pitchFamily="34" charset="0"/>
              </a:rPr>
            </a:br>
            <a:r>
              <a:rPr lang="de-DE" sz="6200" dirty="0" smtClean="0">
                <a:ea typeface="Calibri" panose="020F0502020204030204" pitchFamily="34" charset="0"/>
                <a:cs typeface="Arial" panose="020B0604020202020204" pitchFamily="34" charset="0"/>
              </a:rPr>
              <a:t>Beispielhaft </a:t>
            </a:r>
            <a:r>
              <a:rPr lang="de-DE" sz="6200" dirty="0">
                <a:ea typeface="Calibri" panose="020F0502020204030204" pitchFamily="34" charset="0"/>
                <a:cs typeface="Arial" panose="020B0604020202020204" pitchFamily="34" charset="0"/>
              </a:rPr>
              <a:t>hierfür sind die mehrfach erhöhten Mindest-Personalanforderungen für den Betrieb von Kindertagesstätten zu nennen</a:t>
            </a:r>
            <a:r>
              <a:rPr lang="de-DE" sz="8000" dirty="0">
                <a:ea typeface="Calibri" panose="020F0502020204030204" pitchFamily="34" charset="0"/>
                <a:cs typeface="Arial" panose="020B0604020202020204" pitchFamily="34" charset="0"/>
              </a:rPr>
              <a:t>.</a:t>
            </a:r>
          </a:p>
          <a:p>
            <a:pPr>
              <a:lnSpc>
                <a:spcPct val="120000"/>
              </a:lnSpc>
              <a:spcBef>
                <a:spcPts val="0"/>
              </a:spcBef>
            </a:pPr>
            <a:endParaRPr lang="de-DE" sz="6200" dirty="0">
              <a:ea typeface="Calibri" panose="020F0502020204030204" pitchFamily="34" charset="0"/>
              <a:cs typeface="Arial" panose="020B0604020202020204" pitchFamily="34" charset="0"/>
            </a:endParaRPr>
          </a:p>
          <a:p>
            <a:pPr marL="0" indent="0">
              <a:lnSpc>
                <a:spcPct val="120000"/>
              </a:lnSpc>
              <a:spcBef>
                <a:spcPts val="0"/>
              </a:spcBef>
              <a:spcAft>
                <a:spcPts val="0"/>
              </a:spcAft>
              <a:buNone/>
            </a:pPr>
            <a:endParaRPr lang="de-DE" sz="62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de-DE" dirty="0"/>
          </a:p>
        </p:txBody>
      </p:sp>
    </p:spTree>
    <p:extLst>
      <p:ext uri="{BB962C8B-B14F-4D97-AF65-F5344CB8AC3E}">
        <p14:creationId xmlns:p14="http://schemas.microsoft.com/office/powerpoint/2010/main" val="28953478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AB3EE2-687A-4A5C-A200-B6F5D0EB7C7D}"/>
              </a:ext>
            </a:extLst>
          </p:cNvPr>
          <p:cNvSpPr>
            <a:spLocks noGrp="1"/>
          </p:cNvSpPr>
          <p:nvPr>
            <p:ph type="ctrTitle" idx="4294967295"/>
          </p:nvPr>
        </p:nvSpPr>
        <p:spPr>
          <a:xfrm>
            <a:off x="277092" y="995182"/>
            <a:ext cx="10375668" cy="5756137"/>
          </a:xfrm>
        </p:spPr>
        <p:txBody>
          <a:bodyPr>
            <a:noAutofit/>
          </a:bodyPr>
          <a:lstStyle/>
          <a:p>
            <a:pPr lvl="0">
              <a:lnSpc>
                <a:spcPct val="100000"/>
              </a:lnSpc>
              <a:spcBef>
                <a:spcPts val="0"/>
              </a:spcBef>
            </a:pPr>
            <a:r>
              <a:rPr lang="de-DE" sz="2800" b="1" dirty="0">
                <a:solidFill>
                  <a:prstClr val="black"/>
                </a:solidFill>
                <a:latin typeface="+mn-lt"/>
                <a:ea typeface="Calibri" panose="020F0502020204030204" pitchFamily="34" charset="0"/>
                <a:cs typeface="Arial" panose="020B0604020202020204" pitchFamily="34" charset="0"/>
              </a:rPr>
              <a:t>Zum Teil schließen die Vorgaben sogar aus, dass die Aufgaben </a:t>
            </a:r>
            <a:r>
              <a:rPr lang="de-DE" sz="2800" b="1" dirty="0" smtClean="0">
                <a:solidFill>
                  <a:prstClr val="black"/>
                </a:solidFill>
                <a:latin typeface="+mn-lt"/>
                <a:ea typeface="Calibri" panose="020F0502020204030204" pitchFamily="34" charset="0"/>
                <a:cs typeface="Arial" panose="020B0604020202020204" pitchFamily="34" charset="0"/>
              </a:rPr>
              <a:t/>
            </a:r>
            <a:br>
              <a:rPr lang="de-DE" sz="2800" b="1" dirty="0" smtClean="0">
                <a:solidFill>
                  <a:prstClr val="black"/>
                </a:solidFill>
                <a:latin typeface="+mn-lt"/>
                <a:ea typeface="Calibri" panose="020F0502020204030204" pitchFamily="34" charset="0"/>
                <a:cs typeface="Arial" panose="020B0604020202020204" pitchFamily="34" charset="0"/>
              </a:rPr>
            </a:br>
            <a:r>
              <a:rPr lang="de-DE" sz="2800" b="1" dirty="0" smtClean="0">
                <a:solidFill>
                  <a:prstClr val="black"/>
                </a:solidFill>
                <a:latin typeface="+mn-lt"/>
                <a:ea typeface="Calibri" panose="020F0502020204030204" pitchFamily="34" charset="0"/>
                <a:cs typeface="Arial" panose="020B0604020202020204" pitchFamily="34" charset="0"/>
              </a:rPr>
              <a:t>der </a:t>
            </a:r>
            <a:r>
              <a:rPr lang="de-DE" sz="2800" b="1" dirty="0">
                <a:solidFill>
                  <a:prstClr val="black"/>
                </a:solidFill>
                <a:latin typeface="+mn-lt"/>
                <a:ea typeface="Calibri" panose="020F0502020204030204" pitchFamily="34" charset="0"/>
                <a:cs typeface="Arial" panose="020B0604020202020204" pitchFamily="34" charset="0"/>
              </a:rPr>
              <a:t>Kommune verlässlich und ordnungsgemäß erfüllt werden. </a:t>
            </a:r>
            <a:r>
              <a:rPr lang="de-DE" sz="2800" b="1" dirty="0" smtClean="0">
                <a:solidFill>
                  <a:prstClr val="black"/>
                </a:solidFill>
                <a:latin typeface="+mn-lt"/>
                <a:ea typeface="Calibri" panose="020F0502020204030204" pitchFamily="34" charset="0"/>
                <a:cs typeface="Arial" panose="020B0604020202020204" pitchFamily="34" charset="0"/>
              </a:rPr>
              <a:t/>
            </a:r>
            <a:br>
              <a:rPr lang="de-DE" sz="2800" b="1" dirty="0" smtClean="0">
                <a:solidFill>
                  <a:prstClr val="black"/>
                </a:solidFill>
                <a:latin typeface="+mn-lt"/>
                <a:ea typeface="Calibri" panose="020F0502020204030204" pitchFamily="34" charset="0"/>
                <a:cs typeface="Arial" panose="020B0604020202020204" pitchFamily="34" charset="0"/>
              </a:rPr>
            </a:br>
            <a:r>
              <a:rPr lang="de-DE" sz="2800" b="1" dirty="0" smtClean="0">
                <a:solidFill>
                  <a:prstClr val="black"/>
                </a:solidFill>
                <a:latin typeface="+mn-lt"/>
                <a:ea typeface="Calibri" panose="020F0502020204030204" pitchFamily="34" charset="0"/>
                <a:cs typeface="Arial" panose="020B0604020202020204" pitchFamily="34" charset="0"/>
              </a:rPr>
              <a:t>Die </a:t>
            </a:r>
            <a:r>
              <a:rPr lang="de-DE" sz="2800" b="1" dirty="0">
                <a:solidFill>
                  <a:prstClr val="black"/>
                </a:solidFill>
                <a:latin typeface="+mn-lt"/>
                <a:ea typeface="Calibri" panose="020F0502020204030204" pitchFamily="34" charset="0"/>
                <a:cs typeface="Arial" panose="020B0604020202020204" pitchFamily="34" charset="0"/>
              </a:rPr>
              <a:t>staatliche Vorgabe verengt zudem die Auswahl der Instrumente, die die Kommune nutzen darf.</a:t>
            </a:r>
            <a:r>
              <a:rPr lang="de-DE" sz="2800" dirty="0">
                <a:solidFill>
                  <a:prstClr val="black"/>
                </a:solidFill>
                <a:latin typeface="+mn-lt"/>
                <a:ea typeface="Calibri" panose="020F0502020204030204" pitchFamily="34" charset="0"/>
                <a:cs typeface="Arial" panose="020B0604020202020204" pitchFamily="34" charset="0"/>
              </a:rPr>
              <a:t/>
            </a:r>
            <a:br>
              <a:rPr lang="de-DE" sz="2800" dirty="0">
                <a:solidFill>
                  <a:prstClr val="black"/>
                </a:solidFill>
                <a:latin typeface="+mn-lt"/>
                <a:ea typeface="Calibri" panose="020F0502020204030204" pitchFamily="34" charset="0"/>
                <a:cs typeface="Arial" panose="020B0604020202020204" pitchFamily="34" charset="0"/>
              </a:rPr>
            </a:br>
            <a:r>
              <a:rPr lang="de-DE" sz="2800" dirty="0">
                <a:solidFill>
                  <a:prstClr val="black"/>
                </a:solidFill>
                <a:latin typeface="+mn-lt"/>
                <a:ea typeface="Calibri" panose="020F0502020204030204" pitchFamily="34" charset="0"/>
                <a:cs typeface="Arial" panose="020B0604020202020204" pitchFamily="34" charset="0"/>
              </a:rPr>
              <a:t/>
            </a:r>
            <a:br>
              <a:rPr lang="de-DE" sz="2800" dirty="0">
                <a:solidFill>
                  <a:prstClr val="black"/>
                </a:solidFill>
                <a:latin typeface="+mn-lt"/>
                <a:ea typeface="Calibri" panose="020F0502020204030204" pitchFamily="34" charset="0"/>
                <a:cs typeface="Arial" panose="020B0604020202020204" pitchFamily="34" charset="0"/>
              </a:rPr>
            </a:br>
            <a:r>
              <a:rPr lang="de-DE" sz="2800" b="1" dirty="0">
                <a:solidFill>
                  <a:prstClr val="black"/>
                </a:solidFill>
                <a:latin typeface="+mn-lt"/>
                <a:ea typeface="Calibri" panose="020F0502020204030204" pitchFamily="34" charset="0"/>
                <a:cs typeface="Arial" panose="020B0604020202020204" pitchFamily="34" charset="0"/>
              </a:rPr>
              <a:t>Hinzu treten organisatorische Vorgaben </a:t>
            </a:r>
            <a:r>
              <a:rPr lang="de-DE" sz="2800" b="1" dirty="0" smtClean="0">
                <a:solidFill>
                  <a:prstClr val="black"/>
                </a:solidFill>
                <a:latin typeface="+mn-lt"/>
                <a:ea typeface="Calibri" panose="020F0502020204030204" pitchFamily="34" charset="0"/>
                <a:cs typeface="Arial" panose="020B0604020202020204" pitchFamily="34" charset="0"/>
              </a:rPr>
              <a:t>über die </a:t>
            </a:r>
            <a:r>
              <a:rPr lang="de-DE" sz="2800" b="1" dirty="0">
                <a:solidFill>
                  <a:prstClr val="black"/>
                </a:solidFill>
                <a:latin typeface="+mn-lt"/>
                <a:ea typeface="Calibri" panose="020F0502020204030204" pitchFamily="34" charset="0"/>
                <a:cs typeface="Arial" panose="020B0604020202020204" pitchFamily="34" charset="0"/>
              </a:rPr>
              <a:t>Benennung von Beauftragten, Dokumentations- und Verfahrensanforderungen.</a:t>
            </a:r>
            <a:r>
              <a:rPr lang="de-DE" sz="2800" dirty="0">
                <a:solidFill>
                  <a:prstClr val="black"/>
                </a:solidFill>
                <a:latin typeface="+mn-lt"/>
                <a:ea typeface="Calibri" panose="020F0502020204030204" pitchFamily="34" charset="0"/>
                <a:cs typeface="Arial" panose="020B0604020202020204" pitchFamily="34" charset="0"/>
              </a:rPr>
              <a:t/>
            </a:r>
            <a:br>
              <a:rPr lang="de-DE" sz="2800" dirty="0">
                <a:solidFill>
                  <a:prstClr val="black"/>
                </a:solidFill>
                <a:latin typeface="+mn-lt"/>
                <a:ea typeface="Calibri" panose="020F0502020204030204" pitchFamily="34" charset="0"/>
                <a:cs typeface="Arial" panose="020B0604020202020204" pitchFamily="34" charset="0"/>
              </a:rPr>
            </a:br>
            <a:r>
              <a:rPr lang="de-DE" sz="2800" dirty="0">
                <a:solidFill>
                  <a:prstClr val="black"/>
                </a:solidFill>
                <a:latin typeface="+mn-lt"/>
                <a:ea typeface="Calibri" panose="020F0502020204030204" pitchFamily="34" charset="0"/>
                <a:cs typeface="Arial" panose="020B0604020202020204" pitchFamily="34" charset="0"/>
              </a:rPr>
              <a:t/>
            </a:r>
            <a:br>
              <a:rPr lang="de-DE" sz="2800" dirty="0">
                <a:solidFill>
                  <a:prstClr val="black"/>
                </a:solidFill>
                <a:latin typeface="+mn-lt"/>
                <a:ea typeface="Calibri" panose="020F0502020204030204" pitchFamily="34" charset="0"/>
                <a:cs typeface="Arial" panose="020B0604020202020204" pitchFamily="34" charset="0"/>
              </a:rPr>
            </a:br>
            <a:r>
              <a:rPr lang="de-DE" sz="2800" dirty="0">
                <a:solidFill>
                  <a:prstClr val="black"/>
                </a:solidFill>
                <a:latin typeface="+mn-lt"/>
                <a:ea typeface="Calibri" panose="020F0502020204030204" pitchFamily="34" charset="0"/>
                <a:cs typeface="Arial" panose="020B0604020202020204" pitchFamily="34" charset="0"/>
              </a:rPr>
              <a:t>Schließlich folgt dem einen Gesetz häufig auch schnell das nächste, ohne dass die Wirkungen der zuvor getroffenen Vorgaben ausgewertet worden wären.</a:t>
            </a:r>
            <a:endParaRPr lang="de-DE" sz="2800" dirty="0">
              <a:latin typeface="+mn-lt"/>
            </a:endParaRPr>
          </a:p>
        </p:txBody>
      </p:sp>
    </p:spTree>
    <p:extLst>
      <p:ext uri="{BB962C8B-B14F-4D97-AF65-F5344CB8AC3E}">
        <p14:creationId xmlns:p14="http://schemas.microsoft.com/office/powerpoint/2010/main" val="2769687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3150" y="415717"/>
            <a:ext cx="8339855" cy="5867518"/>
          </a:xfrm>
          <a:prstGeom prst="rect">
            <a:avLst/>
          </a:prstGeom>
        </p:spPr>
      </p:pic>
    </p:spTree>
    <p:extLst>
      <p:ext uri="{BB962C8B-B14F-4D97-AF65-F5344CB8AC3E}">
        <p14:creationId xmlns:p14="http://schemas.microsoft.com/office/powerpoint/2010/main" val="3400418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99BDF4B9-7565-4FA5-A2C2-C4B5DF9F9A23}"/>
              </a:ext>
            </a:extLst>
          </p:cNvPr>
          <p:cNvSpPr>
            <a:spLocks noGrp="1"/>
          </p:cNvSpPr>
          <p:nvPr>
            <p:ph type="subTitle" idx="4294967295"/>
          </p:nvPr>
        </p:nvSpPr>
        <p:spPr>
          <a:xfrm>
            <a:off x="360218" y="1109666"/>
            <a:ext cx="10571017" cy="4227105"/>
          </a:xfrm>
          <a:solidFill>
            <a:schemeClr val="bg1"/>
          </a:solidFill>
          <a:ln>
            <a:solidFill>
              <a:srgbClr val="0070C0"/>
            </a:solidFill>
          </a:ln>
        </p:spPr>
        <p:txBody>
          <a:bodyPr>
            <a:normAutofit fontScale="25000" lnSpcReduction="20000"/>
          </a:bodyPr>
          <a:lstStyle/>
          <a:p>
            <a:pPr>
              <a:lnSpc>
                <a:spcPct val="120000"/>
              </a:lnSpc>
              <a:spcBef>
                <a:spcPts val="0"/>
              </a:spcBef>
            </a:pPr>
            <a:r>
              <a:rPr lang="de-DE" sz="10400" dirty="0">
                <a:cs typeface="Arial" panose="020B0604020202020204" pitchFamily="34" charset="0"/>
              </a:rPr>
              <a:t>Die umfangreichen Vorgaben </a:t>
            </a:r>
            <a:r>
              <a:rPr lang="de-DE" sz="10400" b="1" dirty="0">
                <a:cs typeface="Arial" panose="020B0604020202020204" pitchFamily="34" charset="0"/>
              </a:rPr>
              <a:t>verengen die Handlungsspielräume </a:t>
            </a:r>
            <a:endParaRPr lang="de-DE" sz="10400" b="1" dirty="0" smtClean="0">
              <a:cs typeface="Arial" panose="020B0604020202020204" pitchFamily="34" charset="0"/>
            </a:endParaRPr>
          </a:p>
          <a:p>
            <a:pPr marL="0" indent="0">
              <a:lnSpc>
                <a:spcPct val="120000"/>
              </a:lnSpc>
              <a:spcBef>
                <a:spcPts val="0"/>
              </a:spcBef>
              <a:buNone/>
            </a:pPr>
            <a:r>
              <a:rPr lang="de-DE" sz="10400" b="1" dirty="0">
                <a:cs typeface="Arial" panose="020B0604020202020204" pitchFamily="34" charset="0"/>
              </a:rPr>
              <a:t>  </a:t>
            </a:r>
            <a:r>
              <a:rPr lang="de-DE" sz="10400" b="1" dirty="0" smtClean="0">
                <a:cs typeface="Arial" panose="020B0604020202020204" pitchFamily="34" charset="0"/>
              </a:rPr>
              <a:t> der kommunalen </a:t>
            </a:r>
            <a:r>
              <a:rPr lang="de-DE" sz="10400" b="1" dirty="0">
                <a:cs typeface="Arial" panose="020B0604020202020204" pitchFamily="34" charset="0"/>
              </a:rPr>
              <a:t>Gremien</a:t>
            </a:r>
            <a:r>
              <a:rPr lang="de-DE" sz="10400" dirty="0">
                <a:cs typeface="Arial" panose="020B0604020202020204" pitchFamily="34" charset="0"/>
              </a:rPr>
              <a:t>, die unmittelbar von der </a:t>
            </a:r>
            <a:r>
              <a:rPr lang="de-DE" sz="10400" dirty="0" smtClean="0">
                <a:cs typeface="Arial" panose="020B0604020202020204" pitchFamily="34" charset="0"/>
              </a:rPr>
              <a:t>Bevölkerung</a:t>
            </a:r>
          </a:p>
          <a:p>
            <a:pPr marL="0" indent="0">
              <a:lnSpc>
                <a:spcPct val="120000"/>
              </a:lnSpc>
              <a:spcBef>
                <a:spcPts val="0"/>
              </a:spcBef>
              <a:buNone/>
            </a:pPr>
            <a:r>
              <a:rPr lang="de-DE" sz="10400" dirty="0" smtClean="0">
                <a:cs typeface="Arial" panose="020B0604020202020204" pitchFamily="34" charset="0"/>
              </a:rPr>
              <a:t>   gewählt werden</a:t>
            </a:r>
            <a:r>
              <a:rPr lang="de-DE" sz="10400" dirty="0">
                <a:cs typeface="Arial" panose="020B0604020202020204" pitchFamily="34" charset="0"/>
              </a:rPr>
              <a:t>.</a:t>
            </a:r>
          </a:p>
          <a:p>
            <a:pPr marL="0" indent="0">
              <a:lnSpc>
                <a:spcPct val="120000"/>
              </a:lnSpc>
              <a:spcBef>
                <a:spcPts val="0"/>
              </a:spcBef>
              <a:spcAft>
                <a:spcPts val="0"/>
              </a:spcAft>
              <a:buNone/>
            </a:pPr>
            <a:endParaRPr lang="de-DE" sz="9600" dirty="0">
              <a:cs typeface="Arial" panose="020B0604020202020204" pitchFamily="34" charset="0"/>
            </a:endParaRPr>
          </a:p>
          <a:p>
            <a:pPr>
              <a:lnSpc>
                <a:spcPct val="120000"/>
              </a:lnSpc>
              <a:spcBef>
                <a:spcPts val="0"/>
              </a:spcBef>
            </a:pPr>
            <a:r>
              <a:rPr lang="de-DE" sz="10400" dirty="0">
                <a:cs typeface="Arial" panose="020B0604020202020204" pitchFamily="34" charset="0"/>
              </a:rPr>
              <a:t>Mit der Wahl verbinden sich entsprechende </a:t>
            </a:r>
            <a:r>
              <a:rPr lang="de-DE" sz="10400" b="1" dirty="0">
                <a:cs typeface="Arial" panose="020B0604020202020204" pitchFamily="34" charset="0"/>
              </a:rPr>
              <a:t>Erwartungen an die </a:t>
            </a:r>
            <a:r>
              <a:rPr lang="de-DE" sz="10400" b="1" dirty="0" smtClean="0">
                <a:cs typeface="Arial" panose="020B0604020202020204" pitchFamily="34" charset="0"/>
              </a:rPr>
              <a:t>Gestaltungsfähigkeit. </a:t>
            </a:r>
            <a:br>
              <a:rPr lang="de-DE" sz="10400" b="1" dirty="0" smtClean="0">
                <a:cs typeface="Arial" panose="020B0604020202020204" pitchFamily="34" charset="0"/>
              </a:rPr>
            </a:br>
            <a:r>
              <a:rPr lang="de-DE" sz="10400" dirty="0" smtClean="0">
                <a:cs typeface="Arial" panose="020B0604020202020204" pitchFamily="34" charset="0"/>
              </a:rPr>
              <a:t>Diese </a:t>
            </a:r>
            <a:r>
              <a:rPr lang="de-DE" sz="10400" dirty="0">
                <a:cs typeface="Arial" panose="020B0604020202020204" pitchFamily="34" charset="0"/>
              </a:rPr>
              <a:t>können die haupt- und ehrenamtlich in Politik und Verwaltung </a:t>
            </a:r>
            <a:r>
              <a:rPr lang="de-DE" sz="10400" dirty="0" smtClean="0">
                <a:cs typeface="Arial" panose="020B0604020202020204" pitchFamily="34" charset="0"/>
              </a:rPr>
              <a:t>Tätigen vor Ort immer </a:t>
            </a:r>
            <a:r>
              <a:rPr lang="de-DE" sz="10400" dirty="0">
                <a:cs typeface="Arial" panose="020B0604020202020204" pitchFamily="34" charset="0"/>
              </a:rPr>
              <a:t>weniger erfüllen.</a:t>
            </a:r>
          </a:p>
          <a:p>
            <a:pPr marL="0" indent="0">
              <a:lnSpc>
                <a:spcPct val="120000"/>
              </a:lnSpc>
              <a:spcBef>
                <a:spcPts val="0"/>
              </a:spcBef>
              <a:spcAft>
                <a:spcPts val="0"/>
              </a:spcAft>
              <a:buNone/>
            </a:pPr>
            <a:endParaRPr lang="de-DE" sz="9600" dirty="0">
              <a:cs typeface="Arial" panose="020B0604020202020204" pitchFamily="34" charset="0"/>
            </a:endParaRPr>
          </a:p>
          <a:p>
            <a:pPr marL="0" indent="0">
              <a:lnSpc>
                <a:spcPct val="120000"/>
              </a:lnSpc>
              <a:spcBef>
                <a:spcPts val="0"/>
              </a:spcBef>
              <a:spcAft>
                <a:spcPts val="0"/>
              </a:spcAft>
              <a:buNone/>
            </a:pPr>
            <a:r>
              <a:rPr lang="de-DE" sz="12800" b="1" dirty="0" smtClean="0">
                <a:cs typeface="Arial" panose="020B0604020202020204" pitchFamily="34" charset="0"/>
              </a:rPr>
              <a:t>Wer </a:t>
            </a:r>
            <a:r>
              <a:rPr lang="de-DE" sz="12800" b="1" dirty="0">
                <a:cs typeface="Arial" panose="020B0604020202020204" pitchFamily="34" charset="0"/>
              </a:rPr>
              <a:t>die Verantwortung für was trägt, </a:t>
            </a:r>
            <a:r>
              <a:rPr lang="de-DE" sz="12800" b="1" dirty="0" smtClean="0">
                <a:cs typeface="Arial" panose="020B0604020202020204" pitchFamily="34" charset="0"/>
              </a:rPr>
              <a:t>wird </a:t>
            </a:r>
            <a:r>
              <a:rPr lang="de-DE" sz="12800" b="1" dirty="0">
                <a:cs typeface="Arial" panose="020B0604020202020204" pitchFamily="34" charset="0"/>
              </a:rPr>
              <a:t>immer unklarer.</a:t>
            </a:r>
          </a:p>
          <a:p>
            <a:pPr marL="0" indent="0">
              <a:lnSpc>
                <a:spcPct val="120000"/>
              </a:lnSpc>
              <a:spcBef>
                <a:spcPts val="0"/>
              </a:spcBef>
              <a:spcAft>
                <a:spcPts val="0"/>
              </a:spcAft>
              <a:buNone/>
            </a:pPr>
            <a:endParaRPr lang="de-DE" sz="8600" b="1" dirty="0">
              <a:cs typeface="Arial" panose="020B0604020202020204" pitchFamily="34" charset="0"/>
            </a:endParaRPr>
          </a:p>
          <a:p>
            <a:endParaRPr lang="de-DE" dirty="0"/>
          </a:p>
        </p:txBody>
      </p:sp>
      <p:sp>
        <p:nvSpPr>
          <p:cNvPr id="4" name="Titel 1"/>
          <p:cNvSpPr>
            <a:spLocks noGrp="1"/>
          </p:cNvSpPr>
          <p:nvPr>
            <p:ph type="ctrTitle" idx="4294967295"/>
          </p:nvPr>
        </p:nvSpPr>
        <p:spPr>
          <a:xfrm>
            <a:off x="268780" y="289975"/>
            <a:ext cx="9301017" cy="819691"/>
          </a:xfrm>
        </p:spPr>
        <p:txBody>
          <a:bodyPr/>
          <a:lstStyle/>
          <a:p>
            <a:r>
              <a:rPr lang="de-DE" sz="3200" b="1" dirty="0" smtClean="0">
                <a:latin typeface="+mn-lt"/>
                <a:cs typeface="Arial" panose="020B0604020202020204" pitchFamily="34" charset="0"/>
              </a:rPr>
              <a:t>Probleme aus diesen Gegebenheiten</a:t>
            </a:r>
            <a:r>
              <a:rPr lang="de-DE" dirty="0" smtClean="0">
                <a:latin typeface="+mn-lt"/>
                <a:cs typeface="Arial" panose="020B0604020202020204" pitchFamily="34" charset="0"/>
              </a:rPr>
              <a:t>	</a:t>
            </a:r>
            <a:endParaRPr lang="de-DE" dirty="0">
              <a:latin typeface="+mn-lt"/>
              <a:cs typeface="Arial" panose="020B0604020202020204" pitchFamily="34" charset="0"/>
            </a:endParaRPr>
          </a:p>
        </p:txBody>
      </p:sp>
    </p:spTree>
    <p:extLst>
      <p:ext uri="{BB962C8B-B14F-4D97-AF65-F5344CB8AC3E}">
        <p14:creationId xmlns:p14="http://schemas.microsoft.com/office/powerpoint/2010/main" val="16893846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99BDF4B9-7565-4FA5-A2C2-C4B5DF9F9A23}"/>
              </a:ext>
            </a:extLst>
          </p:cNvPr>
          <p:cNvSpPr>
            <a:spLocks noGrp="1"/>
          </p:cNvSpPr>
          <p:nvPr>
            <p:ph type="subTitle" idx="4294967295"/>
          </p:nvPr>
        </p:nvSpPr>
        <p:spPr>
          <a:xfrm>
            <a:off x="277092" y="1415171"/>
            <a:ext cx="8634152" cy="1003833"/>
          </a:xfrm>
          <a:solidFill>
            <a:schemeClr val="bg1"/>
          </a:solidFill>
          <a:ln>
            <a:solidFill>
              <a:schemeClr val="accent1">
                <a:lumMod val="75000"/>
              </a:schemeClr>
            </a:solidFill>
          </a:ln>
        </p:spPr>
        <p:txBody>
          <a:bodyPr>
            <a:normAutofit/>
          </a:bodyPr>
          <a:lstStyle/>
          <a:p>
            <a:pPr>
              <a:lnSpc>
                <a:spcPct val="100000"/>
              </a:lnSpc>
              <a:spcBef>
                <a:spcPts val="0"/>
              </a:spcBef>
            </a:pPr>
            <a:r>
              <a:rPr lang="de-DE" sz="2400" dirty="0" smtClean="0">
                <a:cs typeface="Arial" panose="020B0604020202020204" pitchFamily="34" charset="0"/>
              </a:rPr>
              <a:t>Die </a:t>
            </a:r>
            <a:r>
              <a:rPr lang="de-DE" sz="2400" dirty="0">
                <a:cs typeface="Arial" panose="020B0604020202020204" pitchFamily="34" charset="0"/>
              </a:rPr>
              <a:t>Entscheidungsmöglichkeiten vor Ort </a:t>
            </a:r>
            <a:r>
              <a:rPr lang="de-DE" sz="2400" dirty="0" smtClean="0">
                <a:cs typeface="Arial" panose="020B0604020202020204" pitchFamily="34" charset="0"/>
              </a:rPr>
              <a:t>schrumpfen. </a:t>
            </a:r>
            <a:r>
              <a:rPr lang="de-DE" sz="2400" dirty="0">
                <a:cs typeface="Arial" panose="020B0604020202020204" pitchFamily="34" charset="0"/>
              </a:rPr>
              <a:t/>
            </a:r>
            <a:br>
              <a:rPr lang="de-DE" sz="2400" dirty="0">
                <a:cs typeface="Arial" panose="020B0604020202020204" pitchFamily="34" charset="0"/>
              </a:rPr>
            </a:br>
            <a:r>
              <a:rPr lang="de-DE" sz="2400" dirty="0" smtClean="0">
                <a:cs typeface="Arial" panose="020B0604020202020204" pitchFamily="34" charset="0"/>
              </a:rPr>
              <a:t>Das </a:t>
            </a:r>
            <a:r>
              <a:rPr lang="de-DE" sz="2400" dirty="0">
                <a:cs typeface="Arial" panose="020B0604020202020204" pitchFamily="34" charset="0"/>
              </a:rPr>
              <a:t>hat vielfältige negative Folgen</a:t>
            </a:r>
            <a:r>
              <a:rPr lang="de-DE" sz="2400" dirty="0" smtClean="0">
                <a:cs typeface="Arial" panose="020B0604020202020204" pitchFamily="34" charset="0"/>
              </a:rPr>
              <a:t>.</a:t>
            </a:r>
          </a:p>
          <a:p>
            <a:pPr marL="0" indent="0">
              <a:lnSpc>
                <a:spcPct val="120000"/>
              </a:lnSpc>
              <a:spcBef>
                <a:spcPts val="0"/>
              </a:spcBef>
              <a:spcAft>
                <a:spcPts val="0"/>
              </a:spcAft>
              <a:buNone/>
            </a:pPr>
            <a:endParaRPr lang="de-DE" sz="8600" b="1" dirty="0" smtClean="0">
              <a:cs typeface="Arial" panose="020B0604020202020204" pitchFamily="34" charset="0"/>
            </a:endParaRPr>
          </a:p>
          <a:p>
            <a:endParaRPr lang="de-DE" dirty="0"/>
          </a:p>
        </p:txBody>
      </p:sp>
      <p:sp>
        <p:nvSpPr>
          <p:cNvPr id="6" name="Textfeld 5"/>
          <p:cNvSpPr txBox="1"/>
          <p:nvPr/>
        </p:nvSpPr>
        <p:spPr>
          <a:xfrm>
            <a:off x="277091" y="2580220"/>
            <a:ext cx="9567337" cy="1077218"/>
          </a:xfrm>
          <a:prstGeom prst="rect">
            <a:avLst/>
          </a:prstGeom>
          <a:noFill/>
        </p:spPr>
        <p:txBody>
          <a:bodyPr wrap="square" rtlCol="0">
            <a:spAutoFit/>
          </a:bodyPr>
          <a:lstStyle/>
          <a:p>
            <a:r>
              <a:rPr lang="de-DE" sz="3200" b="1" dirty="0">
                <a:cs typeface="Arial" panose="020B0604020202020204" pitchFamily="34" charset="0"/>
              </a:rPr>
              <a:t>So können immer weniger Menschen gewonnen werden, vor Ort Verantwortung zu übernehmen</a:t>
            </a:r>
            <a:r>
              <a:rPr lang="de-DE" sz="3200" b="1" dirty="0" smtClean="0">
                <a:cs typeface="Arial" panose="020B0604020202020204" pitchFamily="34" charset="0"/>
              </a:rPr>
              <a:t>.</a:t>
            </a:r>
            <a:endParaRPr lang="de-DE" sz="3200" b="1" dirty="0">
              <a:cs typeface="Arial" panose="020B0604020202020204" pitchFamily="34" charset="0"/>
            </a:endParaRPr>
          </a:p>
        </p:txBody>
      </p:sp>
      <p:sp>
        <p:nvSpPr>
          <p:cNvPr id="7" name="Inhaltsplatzhalter 2">
            <a:extLst>
              <a:ext uri="{FF2B5EF4-FFF2-40B4-BE49-F238E27FC236}">
                <a16:creationId xmlns:a16="http://schemas.microsoft.com/office/drawing/2014/main" id="{99BDF4B9-7565-4FA5-A2C2-C4B5DF9F9A23}"/>
              </a:ext>
            </a:extLst>
          </p:cNvPr>
          <p:cNvSpPr>
            <a:spLocks noGrp="1"/>
          </p:cNvSpPr>
          <p:nvPr>
            <p:ph type="subTitle" idx="4294967295"/>
          </p:nvPr>
        </p:nvSpPr>
        <p:spPr>
          <a:xfrm>
            <a:off x="277091" y="3815982"/>
            <a:ext cx="8841971" cy="2562992"/>
          </a:xfrm>
          <a:solidFill>
            <a:schemeClr val="bg1"/>
          </a:solidFill>
          <a:ln>
            <a:solidFill>
              <a:srgbClr val="0070C0"/>
            </a:solidFill>
          </a:ln>
        </p:spPr>
        <p:txBody>
          <a:bodyPr>
            <a:normAutofit fontScale="85000" lnSpcReduction="10000"/>
          </a:bodyPr>
          <a:lstStyle/>
          <a:p>
            <a:pPr algn="just">
              <a:lnSpc>
                <a:spcPct val="100000"/>
              </a:lnSpc>
              <a:spcBef>
                <a:spcPts val="0"/>
              </a:spcBef>
            </a:pPr>
            <a:r>
              <a:rPr lang="de-DE" dirty="0" smtClean="0">
                <a:ea typeface="Calibri" panose="020F0502020204030204" pitchFamily="34" charset="0"/>
                <a:cs typeface="Arial" panose="020B0604020202020204" pitchFamily="34" charset="0"/>
              </a:rPr>
              <a:t>Mit </a:t>
            </a:r>
            <a:r>
              <a:rPr lang="de-DE" dirty="0">
                <a:ea typeface="Calibri" panose="020F0502020204030204" pitchFamily="34" charset="0"/>
                <a:cs typeface="Arial" panose="020B0604020202020204" pitchFamily="34" charset="0"/>
              </a:rPr>
              <a:t>der Vorgabe von Zielen und Instrumenten </a:t>
            </a:r>
            <a:endParaRPr lang="de-DE" dirty="0" smtClean="0">
              <a:ea typeface="Calibri" panose="020F0502020204030204" pitchFamily="34" charset="0"/>
              <a:cs typeface="Arial" panose="020B0604020202020204" pitchFamily="34" charset="0"/>
            </a:endParaRPr>
          </a:p>
          <a:p>
            <a:pPr marL="0" indent="0" algn="just">
              <a:lnSpc>
                <a:spcPct val="100000"/>
              </a:lnSpc>
              <a:spcBef>
                <a:spcPts val="0"/>
              </a:spcBef>
              <a:buNone/>
            </a:pPr>
            <a:r>
              <a:rPr lang="de-DE" dirty="0" smtClean="0">
                <a:ea typeface="Calibri" panose="020F0502020204030204" pitchFamily="34" charset="0"/>
                <a:cs typeface="Arial" panose="020B0604020202020204" pitchFamily="34" charset="0"/>
              </a:rPr>
              <a:t>   verhindern </a:t>
            </a:r>
            <a:r>
              <a:rPr lang="de-DE" dirty="0">
                <a:ea typeface="Calibri" panose="020F0502020204030204" pitchFamily="34" charset="0"/>
                <a:cs typeface="Arial" panose="020B0604020202020204" pitchFamily="34" charset="0"/>
              </a:rPr>
              <a:t>Bundes- und Landespolitik zudem viele Innovationen</a:t>
            </a:r>
            <a:r>
              <a:rPr lang="de-DE" dirty="0" smtClean="0">
                <a:ea typeface="Calibri" panose="020F0502020204030204" pitchFamily="34" charset="0"/>
                <a:cs typeface="Arial" panose="020B0604020202020204" pitchFamily="34" charset="0"/>
              </a:rPr>
              <a:t>.</a:t>
            </a:r>
          </a:p>
          <a:p>
            <a:pPr marL="0" indent="0" algn="just">
              <a:lnSpc>
                <a:spcPct val="100000"/>
              </a:lnSpc>
              <a:spcBef>
                <a:spcPts val="0"/>
              </a:spcBef>
              <a:buNone/>
            </a:pPr>
            <a:endParaRPr lang="de-DE" dirty="0" smtClean="0">
              <a:ea typeface="Calibri" panose="020F0502020204030204" pitchFamily="34" charset="0"/>
              <a:cs typeface="Arial" panose="020B0604020202020204" pitchFamily="34" charset="0"/>
            </a:endParaRPr>
          </a:p>
          <a:p>
            <a:pPr algn="just">
              <a:lnSpc>
                <a:spcPct val="100000"/>
              </a:lnSpc>
              <a:spcBef>
                <a:spcPts val="0"/>
              </a:spcBef>
            </a:pPr>
            <a:r>
              <a:rPr lang="de-DE" dirty="0" smtClean="0">
                <a:ea typeface="Calibri" panose="020F0502020204030204" pitchFamily="34" charset="0"/>
                <a:cs typeface="Arial" panose="020B0604020202020204" pitchFamily="34" charset="0"/>
              </a:rPr>
              <a:t>Gerade </a:t>
            </a:r>
            <a:r>
              <a:rPr lang="de-DE" dirty="0">
                <a:ea typeface="Calibri" panose="020F0502020204030204" pitchFamily="34" charset="0"/>
                <a:cs typeface="Arial" panose="020B0604020202020204" pitchFamily="34" charset="0"/>
              </a:rPr>
              <a:t>aus der örtlichen Lösungssuche würden vielfältige</a:t>
            </a:r>
            <a:r>
              <a:rPr lang="de-DE" dirty="0" smtClean="0">
                <a:ea typeface="Calibri" panose="020F0502020204030204" pitchFamily="34" charset="0"/>
                <a:cs typeface="Arial" panose="020B0604020202020204" pitchFamily="34" charset="0"/>
              </a:rPr>
              <a:t>,</a:t>
            </a:r>
          </a:p>
          <a:p>
            <a:pPr marL="0" indent="0" algn="just">
              <a:lnSpc>
                <a:spcPct val="100000"/>
              </a:lnSpc>
              <a:spcBef>
                <a:spcPts val="0"/>
              </a:spcBef>
              <a:buNone/>
            </a:pPr>
            <a:r>
              <a:rPr lang="de-DE" dirty="0">
                <a:ea typeface="Calibri" panose="020F0502020204030204" pitchFamily="34" charset="0"/>
                <a:cs typeface="Arial" panose="020B0604020202020204" pitchFamily="34" charset="0"/>
              </a:rPr>
              <a:t> </a:t>
            </a:r>
            <a:r>
              <a:rPr lang="de-DE" dirty="0" smtClean="0">
                <a:ea typeface="Calibri" panose="020F0502020204030204" pitchFamily="34" charset="0"/>
                <a:cs typeface="Arial" panose="020B0604020202020204" pitchFamily="34" charset="0"/>
              </a:rPr>
              <a:t>  </a:t>
            </a:r>
            <a:r>
              <a:rPr lang="de-DE" dirty="0">
                <a:ea typeface="Calibri" panose="020F0502020204030204" pitchFamily="34" charset="0"/>
                <a:cs typeface="Arial" panose="020B0604020202020204" pitchFamily="34" charset="0"/>
              </a:rPr>
              <a:t>unterschiedliche Lösungen resultieren, bei denen sich im </a:t>
            </a:r>
            <a:r>
              <a:rPr lang="de-DE" dirty="0" smtClean="0">
                <a:ea typeface="Calibri" panose="020F0502020204030204" pitchFamily="34" charset="0"/>
                <a:cs typeface="Arial" panose="020B0604020202020204" pitchFamily="34" charset="0"/>
              </a:rPr>
              <a:t>Zeitverlauf</a:t>
            </a:r>
            <a:br>
              <a:rPr lang="de-DE" dirty="0" smtClean="0">
                <a:ea typeface="Calibri" panose="020F0502020204030204" pitchFamily="34" charset="0"/>
                <a:cs typeface="Arial" panose="020B0604020202020204" pitchFamily="34" charset="0"/>
              </a:rPr>
            </a:br>
            <a:r>
              <a:rPr lang="de-DE" dirty="0" smtClean="0">
                <a:ea typeface="Calibri" panose="020F0502020204030204" pitchFamily="34" charset="0"/>
                <a:cs typeface="Arial" panose="020B0604020202020204" pitchFamily="34" charset="0"/>
              </a:rPr>
              <a:t>   die </a:t>
            </a:r>
            <a:r>
              <a:rPr lang="de-DE" dirty="0">
                <a:ea typeface="Calibri" panose="020F0502020204030204" pitchFamily="34" charset="0"/>
                <a:cs typeface="Arial" panose="020B0604020202020204" pitchFamily="34" charset="0"/>
              </a:rPr>
              <a:t>bewährteren in einer wachsenden Zahl von </a:t>
            </a:r>
            <a:r>
              <a:rPr lang="de-DE" dirty="0" smtClean="0">
                <a:ea typeface="Calibri" panose="020F0502020204030204" pitchFamily="34" charset="0"/>
                <a:cs typeface="Arial" panose="020B0604020202020204" pitchFamily="34" charset="0"/>
              </a:rPr>
              <a:t>Kommunen</a:t>
            </a:r>
          </a:p>
          <a:p>
            <a:pPr marL="0" indent="0" algn="just">
              <a:lnSpc>
                <a:spcPct val="100000"/>
              </a:lnSpc>
              <a:spcBef>
                <a:spcPts val="0"/>
              </a:spcBef>
              <a:buNone/>
            </a:pPr>
            <a:r>
              <a:rPr lang="de-DE" dirty="0" smtClean="0">
                <a:ea typeface="Calibri" panose="020F0502020204030204" pitchFamily="34" charset="0"/>
                <a:cs typeface="Arial" panose="020B0604020202020204" pitchFamily="34" charset="0"/>
              </a:rPr>
              <a:t>   herumsprechen und durchsetzen könnten.</a:t>
            </a:r>
          </a:p>
          <a:p>
            <a:pPr marL="0" indent="0" algn="just">
              <a:lnSpc>
                <a:spcPct val="100000"/>
              </a:lnSpc>
              <a:spcBef>
                <a:spcPts val="0"/>
              </a:spcBef>
              <a:buNone/>
            </a:pPr>
            <a:endParaRPr lang="de-DE" b="1" dirty="0" smtClean="0">
              <a:latin typeface="Arial" panose="020B0604020202020204" pitchFamily="34" charset="0"/>
              <a:ea typeface="Calibri" panose="020F0502020204030204" pitchFamily="34" charset="0"/>
              <a:cs typeface="Arial" panose="020B0604020202020204" pitchFamily="34" charset="0"/>
            </a:endParaRPr>
          </a:p>
          <a:p>
            <a:pPr algn="just">
              <a:lnSpc>
                <a:spcPct val="100000"/>
              </a:lnSpc>
              <a:spcBef>
                <a:spcPts val="0"/>
              </a:spcBef>
            </a:pPr>
            <a:endParaRPr lang="de-DE" b="1"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de-DE" dirty="0"/>
          </a:p>
        </p:txBody>
      </p:sp>
      <p:sp>
        <p:nvSpPr>
          <p:cNvPr id="8" name="Titel 1"/>
          <p:cNvSpPr>
            <a:spLocks noGrp="1"/>
          </p:cNvSpPr>
          <p:nvPr>
            <p:ph type="ctrTitle" idx="4294967295"/>
          </p:nvPr>
        </p:nvSpPr>
        <p:spPr>
          <a:xfrm>
            <a:off x="277092" y="175491"/>
            <a:ext cx="9301017" cy="819691"/>
          </a:xfrm>
        </p:spPr>
        <p:txBody>
          <a:bodyPr/>
          <a:lstStyle/>
          <a:p>
            <a:r>
              <a:rPr lang="de-DE" sz="3200" b="1" dirty="0" smtClean="0">
                <a:latin typeface="+mn-lt"/>
                <a:cs typeface="Arial" panose="020B0604020202020204" pitchFamily="34" charset="0"/>
              </a:rPr>
              <a:t>Probleme aus diesen Gegebenheiten</a:t>
            </a:r>
            <a:r>
              <a:rPr lang="de-DE" dirty="0" smtClean="0">
                <a:latin typeface="+mn-lt"/>
                <a:cs typeface="Arial" panose="020B0604020202020204" pitchFamily="34" charset="0"/>
              </a:rPr>
              <a:t>	</a:t>
            </a:r>
            <a:endParaRPr lang="de-DE" dirty="0">
              <a:latin typeface="+mn-lt"/>
              <a:cs typeface="Arial" panose="020B0604020202020204" pitchFamily="34" charset="0"/>
            </a:endParaRPr>
          </a:p>
        </p:txBody>
      </p:sp>
    </p:spTree>
    <p:extLst>
      <p:ext uri="{BB962C8B-B14F-4D97-AF65-F5344CB8AC3E}">
        <p14:creationId xmlns:p14="http://schemas.microsoft.com/office/powerpoint/2010/main" val="640023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8B0ACA7-F468-485F-8F56-E801AE1FE638}"/>
              </a:ext>
            </a:extLst>
          </p:cNvPr>
          <p:cNvSpPr>
            <a:spLocks noGrp="1"/>
          </p:cNvSpPr>
          <p:nvPr>
            <p:ph type="subTitle" idx="4294967295"/>
          </p:nvPr>
        </p:nvSpPr>
        <p:spPr>
          <a:xfrm>
            <a:off x="407653" y="690513"/>
            <a:ext cx="6881421" cy="5457738"/>
          </a:xfrm>
        </p:spPr>
        <p:txBody>
          <a:bodyPr>
            <a:normAutofit fontScale="92500" lnSpcReduction="20000"/>
          </a:bodyPr>
          <a:lstStyle/>
          <a:p>
            <a:pPr marL="0" indent="0">
              <a:lnSpc>
                <a:spcPct val="120000"/>
              </a:lnSpc>
              <a:spcBef>
                <a:spcPts val="0"/>
              </a:spcBef>
              <a:buNone/>
            </a:pPr>
            <a:r>
              <a:rPr lang="de-DE" sz="2600" b="1" dirty="0" smtClean="0">
                <a:cs typeface="Arial" panose="020B0604020202020204" pitchFamily="34" charset="0"/>
              </a:rPr>
              <a:t>Präsident Matthias Baaß, Viernheim</a:t>
            </a:r>
          </a:p>
          <a:p>
            <a:pPr marL="0" indent="0">
              <a:lnSpc>
                <a:spcPct val="120000"/>
              </a:lnSpc>
              <a:spcBef>
                <a:spcPts val="0"/>
              </a:spcBef>
              <a:buNone/>
            </a:pPr>
            <a:r>
              <a:rPr lang="de-DE" sz="2600" i="1" dirty="0" smtClean="0">
                <a:cs typeface="Arial" panose="020B0604020202020204" pitchFamily="34" charset="0"/>
              </a:rPr>
              <a:t>Liebe </a:t>
            </a:r>
            <a:r>
              <a:rPr lang="de-DE" sz="2600" i="1" dirty="0">
                <a:cs typeface="Arial" panose="020B0604020202020204" pitchFamily="34" charset="0"/>
              </a:rPr>
              <a:t>Politiker in Bund und Land,</a:t>
            </a:r>
          </a:p>
          <a:p>
            <a:pPr marL="0" indent="0">
              <a:lnSpc>
                <a:spcPct val="120000"/>
              </a:lnSpc>
              <a:spcBef>
                <a:spcPts val="0"/>
              </a:spcBef>
              <a:buNone/>
            </a:pPr>
            <a:r>
              <a:rPr lang="de-DE" sz="2600" i="1" dirty="0">
                <a:cs typeface="Arial" panose="020B0604020202020204" pitchFamily="34" charset="0"/>
              </a:rPr>
              <a:t>liebe Verantwortliche auf Bundes- und Landesebene,</a:t>
            </a:r>
          </a:p>
          <a:p>
            <a:pPr marL="0" indent="0">
              <a:lnSpc>
                <a:spcPct val="120000"/>
              </a:lnSpc>
              <a:buNone/>
            </a:pPr>
            <a:r>
              <a:rPr lang="de-DE" sz="2600" i="1" dirty="0" smtClean="0">
                <a:cs typeface="Arial" panose="020B0604020202020204" pitchFamily="34" charset="0"/>
              </a:rPr>
              <a:t>wir </a:t>
            </a:r>
            <a:r>
              <a:rPr lang="de-DE" sz="2600" i="1" dirty="0">
                <a:cs typeface="Arial" panose="020B0604020202020204" pitchFamily="34" charset="0"/>
              </a:rPr>
              <a:t>wollen mit Euch zusammen, </a:t>
            </a:r>
            <a:r>
              <a:rPr lang="de-DE" sz="2600" i="1" dirty="0" smtClean="0">
                <a:cs typeface="Arial" panose="020B0604020202020204" pitchFamily="34" charset="0"/>
              </a:rPr>
              <a:t>zusammen </a:t>
            </a:r>
            <a:r>
              <a:rPr lang="de-DE" sz="2600" i="1" dirty="0">
                <a:cs typeface="Arial" panose="020B0604020202020204" pitchFamily="34" charset="0"/>
              </a:rPr>
              <a:t>auch mit unseren Bürgerinnen und Bürgern, </a:t>
            </a:r>
            <a:r>
              <a:rPr lang="de-DE" sz="2600" i="1" dirty="0" smtClean="0">
                <a:cs typeface="Arial" panose="020B0604020202020204" pitchFamily="34" charset="0"/>
              </a:rPr>
              <a:t>die </a:t>
            </a:r>
            <a:r>
              <a:rPr lang="de-DE" sz="2600" i="1" dirty="0">
                <a:cs typeface="Arial" panose="020B0604020202020204" pitchFamily="34" charset="0"/>
              </a:rPr>
              <a:t>Zukunft </a:t>
            </a:r>
            <a:r>
              <a:rPr lang="de-DE" sz="2600" i="1" dirty="0" smtClean="0">
                <a:cs typeface="Arial" panose="020B0604020202020204" pitchFamily="34" charset="0"/>
              </a:rPr>
              <a:t>gestalten! Gerne!</a:t>
            </a:r>
            <a:endParaRPr lang="de-DE" sz="2600" i="1" dirty="0">
              <a:cs typeface="Arial" panose="020B0604020202020204" pitchFamily="34" charset="0"/>
            </a:endParaRPr>
          </a:p>
          <a:p>
            <a:pPr marL="0" indent="0">
              <a:lnSpc>
                <a:spcPct val="120000"/>
              </a:lnSpc>
              <a:buNone/>
            </a:pPr>
            <a:r>
              <a:rPr lang="de-DE" sz="2600" i="1" dirty="0" smtClean="0">
                <a:cs typeface="Arial" panose="020B0604020202020204" pitchFamily="34" charset="0"/>
              </a:rPr>
              <a:t>Aber </a:t>
            </a:r>
            <a:r>
              <a:rPr lang="de-DE" sz="2600" i="1" dirty="0">
                <a:cs typeface="Arial" panose="020B0604020202020204" pitchFamily="34" charset="0"/>
              </a:rPr>
              <a:t>so geht es nicht mehr weiter, </a:t>
            </a:r>
            <a:br>
              <a:rPr lang="de-DE" sz="2600" i="1" dirty="0">
                <a:cs typeface="Arial" panose="020B0604020202020204" pitchFamily="34" charset="0"/>
              </a:rPr>
            </a:br>
            <a:r>
              <a:rPr lang="de-DE" sz="2600" b="1" i="1" dirty="0" smtClean="0">
                <a:cs typeface="Arial" panose="020B0604020202020204" pitchFamily="34" charset="0"/>
              </a:rPr>
              <a:t>die haupt- und ehrenamtlichen Kommunalpolitiker </a:t>
            </a:r>
            <a:r>
              <a:rPr lang="de-DE" sz="2600" b="1" i="1" dirty="0">
                <a:cs typeface="Arial" panose="020B0604020202020204" pitchFamily="34" charset="0"/>
              </a:rPr>
              <a:t>gehen uns von Bord</a:t>
            </a:r>
            <a:r>
              <a:rPr lang="de-DE" sz="2600" i="1" dirty="0">
                <a:cs typeface="Arial" panose="020B0604020202020204" pitchFamily="34" charset="0"/>
              </a:rPr>
              <a:t>, </a:t>
            </a:r>
            <a:r>
              <a:rPr lang="de-DE" sz="2600" i="1" dirty="0" smtClean="0">
                <a:cs typeface="Arial" panose="020B0604020202020204" pitchFamily="34" charset="0"/>
              </a:rPr>
              <a:t>wenn </a:t>
            </a:r>
            <a:r>
              <a:rPr lang="de-DE" sz="2600" i="1" dirty="0">
                <a:cs typeface="Arial" panose="020B0604020202020204" pitchFamily="34" charset="0"/>
              </a:rPr>
              <a:t>wir nichts ändern</a:t>
            </a:r>
            <a:r>
              <a:rPr lang="de-DE" sz="2600" i="1" dirty="0" smtClean="0">
                <a:cs typeface="Arial" panose="020B0604020202020204" pitchFamily="34" charset="0"/>
              </a:rPr>
              <a:t>.</a:t>
            </a:r>
          </a:p>
          <a:p>
            <a:pPr marL="0" indent="0">
              <a:lnSpc>
                <a:spcPct val="120000"/>
              </a:lnSpc>
              <a:buNone/>
            </a:pPr>
            <a:endParaRPr lang="de-DE" sz="1000" i="1" dirty="0">
              <a:cs typeface="Arial" panose="020B0604020202020204" pitchFamily="34" charset="0"/>
            </a:endParaRPr>
          </a:p>
          <a:p>
            <a:pPr marL="0" indent="0">
              <a:lnSpc>
                <a:spcPct val="120000"/>
              </a:lnSpc>
              <a:buNone/>
            </a:pPr>
            <a:r>
              <a:rPr lang="de-DE" sz="2400" i="1" dirty="0">
                <a:cs typeface="Arial" panose="020B0604020202020204" pitchFamily="34" charset="0"/>
              </a:rPr>
              <a:t>Dies ist ein sehr </a:t>
            </a:r>
            <a:r>
              <a:rPr lang="de-DE" sz="2400" i="1" dirty="0" err="1">
                <a:cs typeface="Arial" panose="020B0604020202020204" pitchFamily="34" charset="0"/>
              </a:rPr>
              <a:t>sehr</a:t>
            </a:r>
            <a:r>
              <a:rPr lang="de-DE" sz="2400" i="1" dirty="0">
                <a:cs typeface="Arial" panose="020B0604020202020204" pitchFamily="34" charset="0"/>
              </a:rPr>
              <a:t> wichtiger Appell, ein Hilferuf: </a:t>
            </a:r>
            <a:r>
              <a:rPr lang="de-DE" sz="2400" i="1" dirty="0" smtClean="0">
                <a:cs typeface="Arial" panose="020B0604020202020204" pitchFamily="34" charset="0"/>
              </a:rPr>
              <a:t/>
            </a:r>
            <a:br>
              <a:rPr lang="de-DE" sz="2400" i="1" dirty="0" smtClean="0">
                <a:cs typeface="Arial" panose="020B0604020202020204" pitchFamily="34" charset="0"/>
              </a:rPr>
            </a:br>
            <a:r>
              <a:rPr lang="de-DE" sz="3200" b="1" i="1" dirty="0" smtClean="0">
                <a:cs typeface="Arial" panose="020B0604020202020204" pitchFamily="34" charset="0"/>
              </a:rPr>
              <a:t>Setzt </a:t>
            </a:r>
            <a:r>
              <a:rPr lang="de-DE" sz="3200" b="1" i="1" dirty="0">
                <a:cs typeface="Arial" panose="020B0604020202020204" pitchFamily="34" charset="0"/>
              </a:rPr>
              <a:t>Euch mit uns zusammen – </a:t>
            </a:r>
            <a:br>
              <a:rPr lang="de-DE" sz="3200" b="1" i="1" dirty="0">
                <a:cs typeface="Arial" panose="020B0604020202020204" pitchFamily="34" charset="0"/>
              </a:rPr>
            </a:br>
            <a:r>
              <a:rPr lang="de-DE" sz="3200" b="1" i="1" dirty="0" smtClean="0">
                <a:cs typeface="Arial" panose="020B0604020202020204" pitchFamily="34" charset="0"/>
              </a:rPr>
              <a:t>wir </a:t>
            </a:r>
            <a:r>
              <a:rPr lang="de-DE" sz="3200" b="1" i="1" dirty="0">
                <a:cs typeface="Arial" panose="020B0604020202020204" pitchFamily="34" charset="0"/>
              </a:rPr>
              <a:t>müssen </a:t>
            </a:r>
            <a:r>
              <a:rPr lang="de-DE" sz="3200" b="1" i="1" dirty="0" smtClean="0">
                <a:cs typeface="Arial" panose="020B0604020202020204" pitchFamily="34" charset="0"/>
              </a:rPr>
              <a:t>Grundlegendes </a:t>
            </a:r>
            <a:r>
              <a:rPr lang="de-DE" sz="3200" b="1" i="1" dirty="0">
                <a:cs typeface="Arial" panose="020B0604020202020204" pitchFamily="34" charset="0"/>
              </a:rPr>
              <a:t>ändern!</a:t>
            </a:r>
          </a:p>
          <a:p>
            <a:pPr marL="0" indent="0">
              <a:buNone/>
            </a:pPr>
            <a:endParaRPr lang="de-DE" dirty="0"/>
          </a:p>
          <a:p>
            <a:pPr marL="0" indent="0">
              <a:buNone/>
            </a:pPr>
            <a:endParaRPr lang="de-DE" dirty="0"/>
          </a:p>
        </p:txBody>
      </p:sp>
      <p:pic>
        <p:nvPicPr>
          <p:cNvPr id="4" name="Grafik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89074" y="1471748"/>
            <a:ext cx="4572000" cy="3043676"/>
          </a:xfrm>
          <a:prstGeom prst="rect">
            <a:avLst/>
          </a:prstGeom>
        </p:spPr>
      </p:pic>
    </p:spTree>
    <p:extLst>
      <p:ext uri="{BB962C8B-B14F-4D97-AF65-F5344CB8AC3E}">
        <p14:creationId xmlns:p14="http://schemas.microsoft.com/office/powerpoint/2010/main" val="3564718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ctrTitle" idx="4294967295"/>
          </p:nvPr>
        </p:nvSpPr>
        <p:spPr>
          <a:xfrm>
            <a:off x="277092" y="175491"/>
            <a:ext cx="9301017" cy="819691"/>
          </a:xfrm>
        </p:spPr>
        <p:txBody>
          <a:bodyPr/>
          <a:lstStyle/>
          <a:p>
            <a:r>
              <a:rPr lang="de-DE" sz="3200" b="1" dirty="0" smtClean="0">
                <a:latin typeface="+mn-lt"/>
                <a:cs typeface="Arial" panose="020B0604020202020204" pitchFamily="34" charset="0"/>
              </a:rPr>
              <a:t>Echo bisher (Beispiele)</a:t>
            </a:r>
            <a:endParaRPr lang="de-DE" dirty="0">
              <a:latin typeface="+mn-lt"/>
              <a:cs typeface="Arial" panose="020B0604020202020204" pitchFamily="34" charset="0"/>
            </a:endParaRPr>
          </a:p>
        </p:txBody>
      </p:sp>
      <p:pic>
        <p:nvPicPr>
          <p:cNvPr id="2" name="Grafik 1" descr="Bildschirmausschnit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34147" y="1273924"/>
            <a:ext cx="4042250" cy="3576750"/>
          </a:xfrm>
          <a:prstGeom prst="rect">
            <a:avLst/>
          </a:prstGeom>
        </p:spPr>
      </p:pic>
      <p:pic>
        <p:nvPicPr>
          <p:cNvPr id="7" name="Grafik 6" descr="Bildschirmausschnit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873" y="1273924"/>
            <a:ext cx="4077053" cy="2072820"/>
          </a:xfrm>
          <a:prstGeom prst="rect">
            <a:avLst/>
          </a:prstGeom>
        </p:spPr>
      </p:pic>
      <p:pic>
        <p:nvPicPr>
          <p:cNvPr id="8" name="Grafik 7" descr="2023-06-24_Wetzlarer_Neue_Zeitung_Politik_des_Machbaren_gefordert.pdf - Adobe Acrobat Reader (64-bit)"/>
          <p:cNvPicPr>
            <a:picLocks noChangeAspect="1"/>
          </p:cNvPicPr>
          <p:nvPr/>
        </p:nvPicPr>
        <p:blipFill rotWithShape="1">
          <a:blip r:embed="rId4">
            <a:extLst>
              <a:ext uri="{28A0092B-C50C-407E-A947-70E740481C1C}">
                <a14:useLocalDpi xmlns:a14="http://schemas.microsoft.com/office/drawing/2010/main" val="0"/>
              </a:ext>
            </a:extLst>
          </a:blip>
          <a:srcRect l="33928" t="10406" r="14430" b="30947"/>
          <a:stretch/>
        </p:blipFill>
        <p:spPr>
          <a:xfrm>
            <a:off x="3335382" y="3770879"/>
            <a:ext cx="4424423" cy="2717073"/>
          </a:xfrm>
          <a:prstGeom prst="rect">
            <a:avLst/>
          </a:prstGeom>
        </p:spPr>
      </p:pic>
      <p:pic>
        <p:nvPicPr>
          <p:cNvPr id="9" name="Grafik 8" descr="Unbenannt - Nachricht (HTML) "/>
          <p:cNvPicPr>
            <a:picLocks noChangeAspect="1"/>
          </p:cNvPicPr>
          <p:nvPr/>
        </p:nvPicPr>
        <p:blipFill rotWithShape="1">
          <a:blip r:embed="rId5">
            <a:extLst>
              <a:ext uri="{28A0092B-C50C-407E-A947-70E740481C1C}">
                <a14:useLocalDpi xmlns:a14="http://schemas.microsoft.com/office/drawing/2010/main" val="0"/>
              </a:ext>
            </a:extLst>
          </a:blip>
          <a:srcRect l="1501" t="31276" r="79213" b="42041"/>
          <a:stretch/>
        </p:blipFill>
        <p:spPr>
          <a:xfrm>
            <a:off x="4650378" y="1303167"/>
            <a:ext cx="2351314" cy="1759132"/>
          </a:xfrm>
          <a:prstGeom prst="rect">
            <a:avLst/>
          </a:prstGeom>
        </p:spPr>
      </p:pic>
      <p:pic>
        <p:nvPicPr>
          <p:cNvPr id="10" name="Grafik 9" descr="Bildschirmausschnitt"/>
          <p:cNvPicPr>
            <a:picLocks noChangeAspect="1"/>
          </p:cNvPicPr>
          <p:nvPr/>
        </p:nvPicPr>
        <p:blipFill rotWithShape="1">
          <a:blip r:embed="rId6">
            <a:extLst>
              <a:ext uri="{28A0092B-C50C-407E-A947-70E740481C1C}">
                <a14:useLocalDpi xmlns:a14="http://schemas.microsoft.com/office/drawing/2010/main" val="0"/>
              </a:ext>
            </a:extLst>
          </a:blip>
          <a:srcRect l="8442" t="-28737" r="31227" b="26540"/>
          <a:stretch/>
        </p:blipFill>
        <p:spPr>
          <a:xfrm>
            <a:off x="277092" y="3562234"/>
            <a:ext cx="4946470" cy="2725355"/>
          </a:xfrm>
          <a:prstGeom prst="rect">
            <a:avLst/>
          </a:prstGeom>
        </p:spPr>
      </p:pic>
    </p:spTree>
    <p:extLst>
      <p:ext uri="{BB962C8B-B14F-4D97-AF65-F5344CB8AC3E}">
        <p14:creationId xmlns:p14="http://schemas.microsoft.com/office/powerpoint/2010/main" val="5554975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ctrTitle" idx="4294967295"/>
          </p:nvPr>
        </p:nvSpPr>
        <p:spPr>
          <a:xfrm>
            <a:off x="277092" y="175491"/>
            <a:ext cx="9301017" cy="819691"/>
          </a:xfrm>
        </p:spPr>
        <p:txBody>
          <a:bodyPr/>
          <a:lstStyle/>
          <a:p>
            <a:r>
              <a:rPr lang="de-DE" sz="3200" b="1" dirty="0" smtClean="0">
                <a:latin typeface="+mn-lt"/>
                <a:cs typeface="Arial" panose="020B0604020202020204" pitchFamily="34" charset="0"/>
              </a:rPr>
              <a:t>Echo bisher (Beispiele)</a:t>
            </a:r>
            <a:endParaRPr lang="de-DE" dirty="0">
              <a:latin typeface="+mn-lt"/>
              <a:cs typeface="Arial" panose="020B0604020202020204" pitchFamily="34" charset="0"/>
            </a:endParaRPr>
          </a:p>
        </p:txBody>
      </p:sp>
      <p:pic>
        <p:nvPicPr>
          <p:cNvPr id="3" name="Grafik 2" descr="HSGB_000_HNA_HO_2023-06-27_001.pdf - Adobe Acrobat Reader (64-bit)"/>
          <p:cNvPicPr>
            <a:picLocks noChangeAspect="1"/>
          </p:cNvPicPr>
          <p:nvPr/>
        </p:nvPicPr>
        <p:blipFill rotWithShape="1">
          <a:blip r:embed="rId2">
            <a:extLst>
              <a:ext uri="{28A0092B-C50C-407E-A947-70E740481C1C}">
                <a14:useLocalDpi xmlns:a14="http://schemas.microsoft.com/office/drawing/2010/main" val="0"/>
              </a:ext>
            </a:extLst>
          </a:blip>
          <a:srcRect l="38072" t="14896" r="19285" b="26456"/>
          <a:stretch/>
        </p:blipFill>
        <p:spPr>
          <a:xfrm>
            <a:off x="505097" y="1288868"/>
            <a:ext cx="5199018" cy="3866606"/>
          </a:xfrm>
          <a:prstGeom prst="rect">
            <a:avLst/>
          </a:prstGeom>
        </p:spPr>
      </p:pic>
      <p:pic>
        <p:nvPicPr>
          <p:cNvPr id="4" name="Grafik 3" descr="HSGB_2_000_HNA_HO_2023-06-27_005.pdf - Adobe Acrobat Reader (64-bit)"/>
          <p:cNvPicPr>
            <a:picLocks noChangeAspect="1"/>
          </p:cNvPicPr>
          <p:nvPr/>
        </p:nvPicPr>
        <p:blipFill rotWithShape="1">
          <a:blip r:embed="rId3">
            <a:extLst>
              <a:ext uri="{28A0092B-C50C-407E-A947-70E740481C1C}">
                <a14:useLocalDpi xmlns:a14="http://schemas.microsoft.com/office/drawing/2010/main" val="0"/>
              </a:ext>
            </a:extLst>
          </a:blip>
          <a:srcRect l="26644" t="16747" r="8928" b="830"/>
          <a:stretch/>
        </p:blipFill>
        <p:spPr>
          <a:xfrm>
            <a:off x="5286493" y="2246811"/>
            <a:ext cx="6017233" cy="4162697"/>
          </a:xfrm>
          <a:prstGeom prst="rect">
            <a:avLst/>
          </a:prstGeom>
        </p:spPr>
      </p:pic>
    </p:spTree>
    <p:extLst>
      <p:ext uri="{BB962C8B-B14F-4D97-AF65-F5344CB8AC3E}">
        <p14:creationId xmlns:p14="http://schemas.microsoft.com/office/powerpoint/2010/main" val="12532258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subTitle" idx="4294967295"/>
          </p:nvPr>
        </p:nvSpPr>
        <p:spPr>
          <a:xfrm>
            <a:off x="277091" y="1446782"/>
            <a:ext cx="9750829" cy="1428498"/>
          </a:xfrm>
        </p:spPr>
        <p:txBody>
          <a:bodyPr>
            <a:normAutofit/>
          </a:bodyPr>
          <a:lstStyle/>
          <a:p>
            <a:pPr marL="0" indent="0">
              <a:lnSpc>
                <a:spcPct val="100000"/>
              </a:lnSpc>
              <a:buNone/>
            </a:pPr>
            <a:r>
              <a:rPr lang="de-DE" dirty="0" smtClean="0">
                <a:cs typeface="Arial" panose="020B0604020202020204" pitchFamily="34" charset="0"/>
              </a:rPr>
              <a:t>Eine </a:t>
            </a:r>
            <a:r>
              <a:rPr lang="de-DE" b="1" dirty="0" smtClean="0">
                <a:cs typeface="Arial" panose="020B0604020202020204" pitchFamily="34" charset="0"/>
              </a:rPr>
              <a:t>grundlegende</a:t>
            </a:r>
            <a:r>
              <a:rPr lang="de-DE" dirty="0" smtClean="0">
                <a:cs typeface="Arial" panose="020B0604020202020204" pitchFamily="34" charset="0"/>
              </a:rPr>
              <a:t> Verwaltungsreform mit </a:t>
            </a:r>
            <a:br>
              <a:rPr lang="de-DE" dirty="0" smtClean="0">
                <a:cs typeface="Arial" panose="020B0604020202020204" pitchFamily="34" charset="0"/>
              </a:rPr>
            </a:br>
            <a:r>
              <a:rPr lang="de-DE" b="1" dirty="0" smtClean="0">
                <a:cs typeface="Arial" panose="020B0604020202020204" pitchFamily="34" charset="0"/>
              </a:rPr>
              <a:t>massivem Abbau von Bürokratie</a:t>
            </a:r>
            <a:r>
              <a:rPr lang="de-DE" dirty="0" smtClean="0">
                <a:cs typeface="Arial" panose="020B0604020202020204" pitchFamily="34" charset="0"/>
              </a:rPr>
              <a:t>, </a:t>
            </a:r>
            <a:r>
              <a:rPr lang="de-DE" b="1" dirty="0" err="1">
                <a:cs typeface="Arial" panose="020B0604020202020204" pitchFamily="34" charset="0"/>
              </a:rPr>
              <a:t>D</a:t>
            </a:r>
            <a:r>
              <a:rPr lang="de-DE" b="1" dirty="0" err="1" smtClean="0">
                <a:cs typeface="Arial" panose="020B0604020202020204" pitchFamily="34" charset="0"/>
              </a:rPr>
              <a:t>epriorisierung</a:t>
            </a:r>
            <a:r>
              <a:rPr lang="de-DE" b="1" dirty="0" smtClean="0">
                <a:cs typeface="Arial" panose="020B0604020202020204" pitchFamily="34" charset="0"/>
              </a:rPr>
              <a:t> von Aufgaben </a:t>
            </a:r>
            <a:r>
              <a:rPr lang="de-DE" dirty="0" smtClean="0">
                <a:cs typeface="Arial" panose="020B0604020202020204" pitchFamily="34" charset="0"/>
              </a:rPr>
              <a:t>und einem simplen Versprechen: </a:t>
            </a:r>
          </a:p>
          <a:p>
            <a:pPr marL="0" indent="0">
              <a:lnSpc>
                <a:spcPct val="100000"/>
              </a:lnSpc>
              <a:buNone/>
            </a:pPr>
            <a:endParaRPr lang="de-DE" sz="3600" b="1" dirty="0" smtClean="0">
              <a:cs typeface="Arial" panose="020B0604020202020204" pitchFamily="34" charset="0"/>
            </a:endParaRPr>
          </a:p>
          <a:p>
            <a:endParaRPr lang="de-DE" sz="2600" b="1" dirty="0">
              <a:latin typeface="Arial" panose="020B0604020202020204" pitchFamily="34" charset="0"/>
              <a:cs typeface="Arial" panose="020B0604020202020204" pitchFamily="34" charset="0"/>
            </a:endParaRPr>
          </a:p>
        </p:txBody>
      </p:sp>
      <p:sp>
        <p:nvSpPr>
          <p:cNvPr id="4" name="Textfeld 3"/>
          <p:cNvSpPr txBox="1"/>
          <p:nvPr/>
        </p:nvSpPr>
        <p:spPr>
          <a:xfrm>
            <a:off x="277092" y="4362294"/>
            <a:ext cx="9750828" cy="1661993"/>
          </a:xfrm>
          <a:prstGeom prst="rect">
            <a:avLst/>
          </a:prstGeom>
          <a:noFill/>
        </p:spPr>
        <p:txBody>
          <a:bodyPr wrap="square" rtlCol="0">
            <a:spAutoFit/>
          </a:bodyPr>
          <a:lstStyle/>
          <a:p>
            <a:pPr>
              <a:lnSpc>
                <a:spcPct val="100000"/>
              </a:lnSpc>
            </a:pPr>
            <a:r>
              <a:rPr lang="de-DE" sz="2800" dirty="0">
                <a:cs typeface="Arial" panose="020B0604020202020204" pitchFamily="34" charset="0"/>
              </a:rPr>
              <a:t>Bund &amp; Land müssen den Kommunen vertrauen </a:t>
            </a:r>
            <a:r>
              <a:rPr lang="de-DE" sz="2800" dirty="0" smtClean="0">
                <a:cs typeface="Arial" panose="020B0604020202020204" pitchFamily="34" charset="0"/>
              </a:rPr>
              <a:t/>
            </a:r>
            <a:br>
              <a:rPr lang="de-DE" sz="2800" dirty="0" smtClean="0">
                <a:cs typeface="Arial" panose="020B0604020202020204" pitchFamily="34" charset="0"/>
              </a:rPr>
            </a:br>
            <a:r>
              <a:rPr lang="de-DE" sz="2800" dirty="0" smtClean="0">
                <a:cs typeface="Arial" panose="020B0604020202020204" pitchFamily="34" charset="0"/>
              </a:rPr>
              <a:t>und </a:t>
            </a:r>
            <a:r>
              <a:rPr lang="de-DE" sz="2800" dirty="0">
                <a:cs typeface="Arial" panose="020B0604020202020204" pitchFamily="34" charset="0"/>
              </a:rPr>
              <a:t>sie wieder in die Lage versetzen, sich selbst zu verwalten</a:t>
            </a:r>
            <a:r>
              <a:rPr lang="de-DE" sz="2800" dirty="0" smtClean="0">
                <a:cs typeface="Arial" panose="020B0604020202020204" pitchFamily="34" charset="0"/>
              </a:rPr>
              <a:t>.</a:t>
            </a:r>
            <a:br>
              <a:rPr lang="de-DE" sz="2800" dirty="0" smtClean="0">
                <a:cs typeface="Arial" panose="020B0604020202020204" pitchFamily="34" charset="0"/>
              </a:rPr>
            </a:br>
            <a:endParaRPr lang="de-DE" sz="2800" dirty="0">
              <a:cs typeface="Arial" panose="020B0604020202020204" pitchFamily="34" charset="0"/>
            </a:endParaRPr>
          </a:p>
          <a:p>
            <a:endParaRPr lang="de-DE" dirty="0"/>
          </a:p>
        </p:txBody>
      </p:sp>
      <p:sp>
        <p:nvSpPr>
          <p:cNvPr id="5" name="Textfeld 4"/>
          <p:cNvSpPr txBox="1"/>
          <p:nvPr/>
        </p:nvSpPr>
        <p:spPr>
          <a:xfrm>
            <a:off x="277091" y="2875280"/>
            <a:ext cx="11528829" cy="1723549"/>
          </a:xfrm>
          <a:prstGeom prst="rect">
            <a:avLst/>
          </a:prstGeom>
          <a:noFill/>
        </p:spPr>
        <p:txBody>
          <a:bodyPr wrap="square" rtlCol="0">
            <a:spAutoFit/>
          </a:bodyPr>
          <a:lstStyle/>
          <a:p>
            <a:r>
              <a:rPr lang="de-DE" sz="4400" b="1" dirty="0">
                <a:cs typeface="Arial" panose="020B0604020202020204" pitchFamily="34" charset="0"/>
              </a:rPr>
              <a:t>Der Staat muss </a:t>
            </a:r>
            <a:r>
              <a:rPr lang="de-DE" sz="4400" b="1" dirty="0" smtClean="0">
                <a:cs typeface="Arial" panose="020B0604020202020204" pitchFamily="34" charset="0"/>
              </a:rPr>
              <a:t>der kommunalen Selbstverwaltung wieder </a:t>
            </a:r>
            <a:r>
              <a:rPr lang="de-DE" sz="4400" b="1" dirty="0">
                <a:cs typeface="Arial" panose="020B0604020202020204" pitchFamily="34" charset="0"/>
              </a:rPr>
              <a:t>vertrauen!</a:t>
            </a:r>
          </a:p>
          <a:p>
            <a:endParaRPr lang="de-DE" dirty="0"/>
          </a:p>
        </p:txBody>
      </p:sp>
      <p:sp>
        <p:nvSpPr>
          <p:cNvPr id="6" name="Titel 1"/>
          <p:cNvSpPr>
            <a:spLocks noGrp="1"/>
          </p:cNvSpPr>
          <p:nvPr>
            <p:ph type="ctrTitle" idx="4294967295"/>
          </p:nvPr>
        </p:nvSpPr>
        <p:spPr>
          <a:xfrm>
            <a:off x="277092" y="175491"/>
            <a:ext cx="9301017" cy="819691"/>
          </a:xfrm>
        </p:spPr>
        <p:txBody>
          <a:bodyPr/>
          <a:lstStyle/>
          <a:p>
            <a:r>
              <a:rPr lang="de-DE" sz="3200" b="1" dirty="0" smtClean="0">
                <a:latin typeface="+mn-lt"/>
                <a:cs typeface="Arial" panose="020B0604020202020204" pitchFamily="34" charset="0"/>
              </a:rPr>
              <a:t>Was wir brauchen!</a:t>
            </a:r>
            <a:r>
              <a:rPr lang="de-DE" dirty="0" smtClean="0">
                <a:latin typeface="+mn-lt"/>
                <a:cs typeface="Arial" panose="020B0604020202020204" pitchFamily="34" charset="0"/>
              </a:rPr>
              <a:t>	</a:t>
            </a:r>
            <a:endParaRPr lang="de-DE" dirty="0">
              <a:latin typeface="+mn-lt"/>
              <a:cs typeface="Arial" panose="020B0604020202020204" pitchFamily="34" charset="0"/>
            </a:endParaRPr>
          </a:p>
        </p:txBody>
      </p:sp>
    </p:spTree>
    <p:extLst>
      <p:ext uri="{BB962C8B-B14F-4D97-AF65-F5344CB8AC3E}">
        <p14:creationId xmlns:p14="http://schemas.microsoft.com/office/powerpoint/2010/main" val="20848480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4294967295"/>
          </p:nvPr>
        </p:nvSpPr>
        <p:spPr/>
        <p:txBody>
          <a:bodyPr>
            <a:normAutofit/>
          </a:bodyPr>
          <a:lstStyle/>
          <a:p>
            <a:pPr lvl="0"/>
            <a:r>
              <a:rPr lang="de-DE" dirty="0"/>
              <a:t>Aufgaben und Standards müssen mit dem ausdrücklichen Ziel hinterfragt werden, zwingende Vorgaben zurückzunehmen und den Kommunen mehr eigenverantwortliche Gestaltung zu ermöglichen.</a:t>
            </a:r>
            <a:endParaRPr lang="de-DE" b="1" dirty="0"/>
          </a:p>
          <a:p>
            <a:pPr lvl="0"/>
            <a:r>
              <a:rPr lang="de-DE" dirty="0"/>
              <a:t>Konnexität muss auch in Hessen zuverlässig eingeklagt werden können.</a:t>
            </a:r>
            <a:endParaRPr lang="de-DE" b="1" dirty="0"/>
          </a:p>
          <a:p>
            <a:pPr lvl="0"/>
            <a:r>
              <a:rPr lang="de-DE" dirty="0"/>
              <a:t>Die Menschen in dem Mittelpunkt: Die Tätigkeit der Kommunen soll laut Gesetz das Wohl der Einwohner fördern. In den Fokus gehört also, was der örtlichen Gemeinschaft </a:t>
            </a:r>
            <a:r>
              <a:rPr lang="de-DE" b="1" dirty="0"/>
              <a:t>praktisch nützt</a:t>
            </a:r>
            <a:r>
              <a:rPr lang="de-DE" dirty="0"/>
              <a:t>. Dokumentations- und Berichtspflichten beispielsweise gehören normalerweise nicht dazu.</a:t>
            </a:r>
            <a:endParaRPr lang="de-DE" b="1" dirty="0"/>
          </a:p>
          <a:p>
            <a:pPr marL="0" indent="0">
              <a:buNone/>
            </a:pPr>
            <a:endParaRPr lang="de-DE" dirty="0"/>
          </a:p>
        </p:txBody>
      </p:sp>
      <p:sp>
        <p:nvSpPr>
          <p:cNvPr id="6" name="Titel 1"/>
          <p:cNvSpPr>
            <a:spLocks noGrp="1"/>
          </p:cNvSpPr>
          <p:nvPr>
            <p:ph type="ctrTitle" idx="4294967295"/>
          </p:nvPr>
        </p:nvSpPr>
        <p:spPr/>
        <p:txBody>
          <a:bodyPr>
            <a:normAutofit/>
          </a:bodyPr>
          <a:lstStyle/>
          <a:p>
            <a:r>
              <a:rPr lang="de-DE" sz="3200" b="1" dirty="0" smtClean="0">
                <a:latin typeface="+mn-lt"/>
                <a:cs typeface="Arial" panose="020B0604020202020204" pitchFamily="34" charset="0"/>
              </a:rPr>
              <a:t>Leitgedanken für Stellungnahmen / Öffentlichkeit</a:t>
            </a:r>
            <a:r>
              <a:rPr lang="de-DE" dirty="0" smtClean="0">
                <a:latin typeface="+mn-lt"/>
                <a:cs typeface="Arial" panose="020B0604020202020204" pitchFamily="34" charset="0"/>
              </a:rPr>
              <a:t>	</a:t>
            </a:r>
            <a:endParaRPr lang="de-DE" dirty="0">
              <a:latin typeface="+mn-lt"/>
              <a:cs typeface="Arial" panose="020B0604020202020204" pitchFamily="34" charset="0"/>
            </a:endParaRPr>
          </a:p>
        </p:txBody>
      </p:sp>
    </p:spTree>
    <p:extLst>
      <p:ext uri="{BB962C8B-B14F-4D97-AF65-F5344CB8AC3E}">
        <p14:creationId xmlns:p14="http://schemas.microsoft.com/office/powerpoint/2010/main" val="8748709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4294967295"/>
          </p:nvPr>
        </p:nvSpPr>
        <p:spPr>
          <a:xfrm>
            <a:off x="277091" y="1126223"/>
            <a:ext cx="11499273" cy="5329995"/>
          </a:xfrm>
        </p:spPr>
        <p:txBody>
          <a:bodyPr>
            <a:normAutofit lnSpcReduction="10000"/>
          </a:bodyPr>
          <a:lstStyle/>
          <a:p>
            <a:pPr lvl="0"/>
            <a:r>
              <a:rPr lang="de-DE" dirty="0" smtClean="0"/>
              <a:t>„</a:t>
            </a:r>
            <a:r>
              <a:rPr lang="de-DE" dirty="0"/>
              <a:t>Lasst uns machen!“: Die Städte und Gemeinden stehen dafür, dass sie die Bedürfnisse der örtlichen Bevölkerung kennen und nach diesen Bedürfnissen und Möglichkeiten zielgenau darauf eingehen.</a:t>
            </a:r>
            <a:endParaRPr lang="de-DE" b="1" dirty="0"/>
          </a:p>
          <a:p>
            <a:pPr lvl="0"/>
            <a:r>
              <a:rPr lang="de-DE" dirty="0"/>
              <a:t>Die öffentlichen Hände sollen sich weniger mit sich selbst beschäftigen, sondern zeitgemäße Leistungen für Bevölkerung und Wirtschaft erbringen.</a:t>
            </a:r>
            <a:endParaRPr lang="de-DE" b="1" dirty="0"/>
          </a:p>
          <a:p>
            <a:pPr lvl="0"/>
            <a:r>
              <a:rPr lang="de-DE" dirty="0"/>
              <a:t>Als längerfristiges Ziel sollte versucht werden, durch Verfassungsänderungen die Hürden für Aufgaben, Übertragungen und Aufgabenänderungen zu Lasten der Kommunen zu erhöhen. Konkret sollte der Artikel Änderungen nur zulassen in dringenden und unabweisbaren Fällen zur Wahrung gleichwertiger (nicht gleicher!) Lebensverhältnisse und wenn die personelle und finanzielle Leistungsfähigkeit der Gemeinden und Gemeindeverbände das erlaubt. Die bisher von den Verfassungsgerichten geübte sehr großzügige verfassungsrechtliche Kontrolle würde so verschärft.</a:t>
            </a:r>
            <a:endParaRPr lang="de-DE" b="1" dirty="0"/>
          </a:p>
          <a:p>
            <a:pPr marL="0" indent="0">
              <a:buNone/>
            </a:pPr>
            <a:endParaRPr lang="de-DE" dirty="0"/>
          </a:p>
        </p:txBody>
      </p:sp>
      <p:sp>
        <p:nvSpPr>
          <p:cNvPr id="6" name="Titel 1"/>
          <p:cNvSpPr>
            <a:spLocks noGrp="1"/>
          </p:cNvSpPr>
          <p:nvPr>
            <p:ph type="ctrTitle" idx="4294967295"/>
          </p:nvPr>
        </p:nvSpPr>
        <p:spPr>
          <a:xfrm>
            <a:off x="277092" y="175491"/>
            <a:ext cx="9301017" cy="819691"/>
          </a:xfrm>
        </p:spPr>
        <p:txBody>
          <a:bodyPr>
            <a:normAutofit fontScale="90000"/>
          </a:bodyPr>
          <a:lstStyle/>
          <a:p>
            <a:r>
              <a:rPr lang="de-DE" sz="3200" b="1" dirty="0" smtClean="0">
                <a:latin typeface="+mn-lt"/>
                <a:cs typeface="Arial" panose="020B0604020202020204" pitchFamily="34" charset="0"/>
              </a:rPr>
              <a:t>Leitgedanken für Stellungnahmen / Öffentlichkeit</a:t>
            </a:r>
            <a:r>
              <a:rPr lang="de-DE" dirty="0" smtClean="0">
                <a:latin typeface="+mn-lt"/>
                <a:cs typeface="Arial" panose="020B0604020202020204" pitchFamily="34" charset="0"/>
              </a:rPr>
              <a:t>	</a:t>
            </a:r>
            <a:endParaRPr lang="de-DE" dirty="0">
              <a:latin typeface="+mn-lt"/>
              <a:cs typeface="Arial" panose="020B0604020202020204" pitchFamily="34" charset="0"/>
            </a:endParaRPr>
          </a:p>
        </p:txBody>
      </p:sp>
    </p:spTree>
    <p:extLst>
      <p:ext uri="{BB962C8B-B14F-4D97-AF65-F5344CB8AC3E}">
        <p14:creationId xmlns:p14="http://schemas.microsoft.com/office/powerpoint/2010/main" val="39408686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55072" y="2809067"/>
            <a:ext cx="10515600" cy="1325563"/>
          </a:xfrm>
        </p:spPr>
        <p:txBody>
          <a:bodyPr>
            <a:noAutofit/>
          </a:bodyPr>
          <a:lstStyle/>
          <a:p>
            <a:pPr marL="0" lvl="0" indent="0">
              <a:spcBef>
                <a:spcPts val="0"/>
              </a:spcBef>
            </a:pPr>
            <a:r>
              <a:rPr lang="de-DE" sz="3200" b="1" dirty="0">
                <a:solidFill>
                  <a:prstClr val="black"/>
                </a:solidFill>
                <a:latin typeface="+mn-lt"/>
                <a:cs typeface="Arial" panose="020B0604020202020204" pitchFamily="34" charset="0"/>
              </a:rPr>
              <a:t>„Die Gemeinden sind der eigentliche Ort der Wahrheit, weil sie der Ort der Wirklichkeit sind.“</a:t>
            </a:r>
            <a:br>
              <a:rPr lang="de-DE" sz="3200" b="1" dirty="0">
                <a:solidFill>
                  <a:prstClr val="black"/>
                </a:solidFill>
                <a:latin typeface="+mn-lt"/>
                <a:cs typeface="Arial" panose="020B0604020202020204" pitchFamily="34" charset="0"/>
              </a:rPr>
            </a:br>
            <a:r>
              <a:rPr lang="de-DE" sz="3200" dirty="0">
                <a:solidFill>
                  <a:prstClr val="black"/>
                </a:solidFill>
                <a:latin typeface="+mn-lt"/>
                <a:cs typeface="Arial" panose="020B0604020202020204" pitchFamily="34" charset="0"/>
              </a:rPr>
              <a:t/>
            </a:r>
            <a:br>
              <a:rPr lang="de-DE" sz="3200" dirty="0">
                <a:solidFill>
                  <a:prstClr val="black"/>
                </a:solidFill>
                <a:latin typeface="+mn-lt"/>
                <a:cs typeface="Arial" panose="020B0604020202020204" pitchFamily="34" charset="0"/>
              </a:rPr>
            </a:br>
            <a:r>
              <a:rPr lang="de-DE" sz="3200" dirty="0">
                <a:solidFill>
                  <a:prstClr val="black"/>
                </a:solidFill>
                <a:latin typeface="+mn-lt"/>
                <a:cs typeface="Arial" panose="020B0604020202020204" pitchFamily="34" charset="0"/>
              </a:rPr>
              <a:t>(Hermann Schmitt-</a:t>
            </a:r>
            <a:r>
              <a:rPr lang="de-DE" sz="3200" dirty="0" err="1">
                <a:solidFill>
                  <a:prstClr val="black"/>
                </a:solidFill>
                <a:latin typeface="+mn-lt"/>
                <a:cs typeface="Arial" panose="020B0604020202020204" pitchFamily="34" charset="0"/>
              </a:rPr>
              <a:t>Vockenhausen</a:t>
            </a:r>
            <a:r>
              <a:rPr lang="de-DE" sz="3200" b="1" dirty="0">
                <a:solidFill>
                  <a:prstClr val="black"/>
                </a:solidFill>
                <a:latin typeface="+mn-lt"/>
                <a:cs typeface="Arial" panose="020B0604020202020204" pitchFamily="34" charset="0"/>
              </a:rPr>
              <a:t>)</a:t>
            </a:r>
            <a:br>
              <a:rPr lang="de-DE" sz="3200" b="1" dirty="0">
                <a:solidFill>
                  <a:prstClr val="black"/>
                </a:solidFill>
                <a:latin typeface="+mn-lt"/>
                <a:cs typeface="Arial" panose="020B0604020202020204" pitchFamily="34" charset="0"/>
              </a:rPr>
            </a:br>
            <a:endParaRPr lang="de-DE" sz="3200" dirty="0">
              <a:latin typeface="+mn-lt"/>
            </a:endParaRPr>
          </a:p>
        </p:txBody>
      </p:sp>
      <p:sp>
        <p:nvSpPr>
          <p:cNvPr id="3" name="Foliennummernplatzhalter 2"/>
          <p:cNvSpPr>
            <a:spLocks noGrp="1"/>
          </p:cNvSpPr>
          <p:nvPr>
            <p:ph type="sldNum" sz="quarter" idx="12"/>
          </p:nvPr>
        </p:nvSpPr>
        <p:spPr/>
        <p:txBody>
          <a:bodyPr/>
          <a:lstStyle/>
          <a:p>
            <a:fld id="{5FEF1C79-3CD1-427F-BC60-CFA1EFBF1D02}" type="slidenum">
              <a:rPr lang="de-DE" smtClean="0"/>
              <a:t>19</a:t>
            </a:fld>
            <a:endParaRPr lang="de-DE"/>
          </a:p>
        </p:txBody>
      </p:sp>
    </p:spTree>
    <p:extLst>
      <p:ext uri="{BB962C8B-B14F-4D97-AF65-F5344CB8AC3E}">
        <p14:creationId xmlns:p14="http://schemas.microsoft.com/office/powerpoint/2010/main" val="1852139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1" y="5627718"/>
            <a:ext cx="12192000" cy="1230282"/>
          </a:xfrm>
          <a:prstGeom prst="rect">
            <a:avLst/>
          </a:prstGeom>
          <a:solidFill>
            <a:srgbClr val="C12822"/>
          </a:solidFill>
          <a:ln>
            <a:solidFill>
              <a:srgbClr val="C128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b="1" dirty="0"/>
              <a:t>www.hsgb.de</a:t>
            </a:r>
            <a:endParaRPr lang="de-DE" dirty="0"/>
          </a:p>
        </p:txBody>
      </p:sp>
      <p:sp>
        <p:nvSpPr>
          <p:cNvPr id="5" name="Rechtwinkliges Dreieck 4"/>
          <p:cNvSpPr/>
          <p:nvPr/>
        </p:nvSpPr>
        <p:spPr>
          <a:xfrm>
            <a:off x="0" y="2626068"/>
            <a:ext cx="12192000" cy="3001650"/>
          </a:xfrm>
          <a:prstGeom prst="rtTriangle">
            <a:avLst/>
          </a:prstGeom>
          <a:solidFill>
            <a:srgbClr val="C128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Flussdiagramm: Auszug 5"/>
          <p:cNvSpPr/>
          <p:nvPr/>
        </p:nvSpPr>
        <p:spPr>
          <a:xfrm rot="16200000">
            <a:off x="8507936" y="1943653"/>
            <a:ext cx="2405431" cy="4962698"/>
          </a:xfrm>
          <a:prstGeom prst="flowChartExtract">
            <a:avLst/>
          </a:prstGeom>
          <a:solidFill>
            <a:srgbClr val="0049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extfeld 1"/>
          <p:cNvSpPr txBox="1"/>
          <p:nvPr/>
        </p:nvSpPr>
        <p:spPr>
          <a:xfrm>
            <a:off x="2786841" y="1992004"/>
            <a:ext cx="6618316" cy="1077218"/>
          </a:xfrm>
          <a:prstGeom prst="rect">
            <a:avLst/>
          </a:prstGeom>
          <a:noFill/>
        </p:spPr>
        <p:txBody>
          <a:bodyPr wrap="square" rtlCol="0">
            <a:spAutoFit/>
          </a:bodyPr>
          <a:lstStyle/>
          <a:p>
            <a:pPr algn="ctr"/>
            <a:r>
              <a:rPr lang="de-DE" sz="3200" dirty="0">
                <a:solidFill>
                  <a:srgbClr val="C00000"/>
                </a:solidFill>
              </a:rPr>
              <a:t>Vielen Dank für Ihre </a:t>
            </a:r>
          </a:p>
          <a:p>
            <a:pPr algn="ctr"/>
            <a:r>
              <a:rPr lang="de-DE" sz="3200" dirty="0">
                <a:solidFill>
                  <a:srgbClr val="C00000"/>
                </a:solidFill>
              </a:rPr>
              <a:t>Aufmerksamkeit!</a:t>
            </a:r>
          </a:p>
        </p:txBody>
      </p:sp>
      <p:sp>
        <p:nvSpPr>
          <p:cNvPr id="7" name="Foliennummernplatzhalter 6"/>
          <p:cNvSpPr>
            <a:spLocks noGrp="1"/>
          </p:cNvSpPr>
          <p:nvPr>
            <p:ph type="sldNum" sz="quarter" idx="4294967295"/>
          </p:nvPr>
        </p:nvSpPr>
        <p:spPr>
          <a:xfrm rot="10800000" flipV="1">
            <a:off x="10605342" y="6429031"/>
            <a:ext cx="1171022" cy="219761"/>
          </a:xfrm>
          <a:prstGeom prst="rect">
            <a:avLst/>
          </a:prstGeom>
        </p:spPr>
        <p:txBody>
          <a:bodyPr/>
          <a:lstStyle/>
          <a:p>
            <a:fld id="{55E25CE8-7E45-43A4-BDDD-2B91FACBFE0E}" type="slidenum">
              <a:rPr lang="de-DE" smtClean="0"/>
              <a:t>20</a:t>
            </a:fld>
            <a:endParaRPr lang="de-DE" dirty="0"/>
          </a:p>
        </p:txBody>
      </p:sp>
    </p:spTree>
    <p:extLst>
      <p:ext uri="{BB962C8B-B14F-4D97-AF65-F5344CB8AC3E}">
        <p14:creationId xmlns:p14="http://schemas.microsoft.com/office/powerpoint/2010/main" val="42320982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843</Words>
  <Application>Microsoft Office PowerPoint</Application>
  <PresentationFormat>Breitbild</PresentationFormat>
  <Paragraphs>76</Paragraphs>
  <Slides>20</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20</vt:i4>
      </vt:variant>
    </vt:vector>
  </HeadingPairs>
  <TitlesOfParts>
    <vt:vector size="24" baseType="lpstr">
      <vt:lpstr>Arial</vt:lpstr>
      <vt:lpstr>Calibri</vt:lpstr>
      <vt:lpstr>Calibri Light</vt:lpstr>
      <vt:lpstr>Office</vt:lpstr>
      <vt:lpstr>PowerPoint-Präsentation</vt:lpstr>
      <vt:lpstr>PowerPoint-Präsentation</vt:lpstr>
      <vt:lpstr>PowerPoint-Präsentation</vt:lpstr>
      <vt:lpstr>Wie ist die Lage?</vt:lpstr>
      <vt:lpstr>PowerPoint-Präsentation</vt:lpstr>
      <vt:lpstr>PowerPoint-Präsentation</vt:lpstr>
      <vt:lpstr> </vt:lpstr>
      <vt:lpstr>PowerPoint-Präsentation</vt:lpstr>
      <vt:lpstr>Zum Teil schließen die Vorgaben sogar aus, dass die Aufgaben  der Kommune verlässlich und ordnungsgemäß erfüllt werden.  Die staatliche Vorgabe verengt zudem die Auswahl der Instrumente, die die Kommune nutzen darf.  Hinzu treten organisatorische Vorgaben über die Benennung von Beauftragten, Dokumentations- und Verfahrensanforderungen.  Schließlich folgt dem einen Gesetz häufig auch schnell das nächste, ohne dass die Wirkungen der zuvor getroffenen Vorgaben ausgewertet worden wären.</vt:lpstr>
      <vt:lpstr>PowerPoint-Präsentation</vt:lpstr>
      <vt:lpstr>Probleme aus diesen Gegebenheiten </vt:lpstr>
      <vt:lpstr>Probleme aus diesen Gegebenheiten </vt:lpstr>
      <vt:lpstr>PowerPoint-Präsentation</vt:lpstr>
      <vt:lpstr>Echo bisher (Beispiele)</vt:lpstr>
      <vt:lpstr>Echo bisher (Beispiele)</vt:lpstr>
      <vt:lpstr>Was wir brauchen! </vt:lpstr>
      <vt:lpstr>Leitgedanken für Stellungnahmen / Öffentlichkeit </vt:lpstr>
      <vt:lpstr>Leitgedanken für Stellungnahmen / Öffentlichkeit </vt:lpstr>
      <vt:lpstr>„Die Gemeinden sind der eigentliche Ort der Wahrheit, weil sie der Ort der Wirklichkeit sind.“  (Hermann Schmitt-Vockenhausen) </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Matthias Baaß</dc:creator>
  <cp:lastModifiedBy>Oestreich, Manuela</cp:lastModifiedBy>
  <cp:revision>132</cp:revision>
  <cp:lastPrinted>2023-05-02T08:12:03Z</cp:lastPrinted>
  <dcterms:created xsi:type="dcterms:W3CDTF">2023-02-03T09:50:21Z</dcterms:created>
  <dcterms:modified xsi:type="dcterms:W3CDTF">2023-07-07T07:17:45Z</dcterms:modified>
</cp:coreProperties>
</file>